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92" r:id="rId2"/>
    <p:sldId id="293" r:id="rId3"/>
    <p:sldId id="294" r:id="rId4"/>
    <p:sldId id="295" r:id="rId5"/>
    <p:sldId id="296" r:id="rId6"/>
    <p:sldId id="297" r:id="rId7"/>
    <p:sldId id="298" r:id="rId8"/>
    <p:sldId id="299" r:id="rId9"/>
    <p:sldId id="300" r:id="rId10"/>
    <p:sldId id="301" r:id="rId11"/>
    <p:sldId id="302" r:id="rId12"/>
    <p:sldId id="303" r:id="rId13"/>
    <p:sldId id="304" r:id="rId14"/>
    <p:sldId id="305" r:id="rId15"/>
    <p:sldId id="306" r:id="rId16"/>
    <p:sldId id="256" r:id="rId17"/>
    <p:sldId id="282" r:id="rId18"/>
    <p:sldId id="259" r:id="rId19"/>
    <p:sldId id="290" r:id="rId20"/>
    <p:sldId id="291" r:id="rId21"/>
    <p:sldId id="283" r:id="rId22"/>
    <p:sldId id="260" r:id="rId23"/>
    <p:sldId id="284" r:id="rId24"/>
    <p:sldId id="262" r:id="rId25"/>
    <p:sldId id="263" r:id="rId26"/>
    <p:sldId id="266" r:id="rId27"/>
    <p:sldId id="269" r:id="rId28"/>
    <p:sldId id="270" r:id="rId29"/>
    <p:sldId id="288" r:id="rId30"/>
    <p:sldId id="272" r:id="rId31"/>
    <p:sldId id="273" r:id="rId32"/>
    <p:sldId id="276" r:id="rId33"/>
    <p:sldId id="279" r:id="rId34"/>
    <p:sldId id="289" r:id="rId35"/>
    <p:sldId id="285" r:id="rId36"/>
    <p:sldId id="286" r:id="rId37"/>
    <p:sldId id="287" r:id="rId38"/>
    <p:sldId id="28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51" autoAdjust="0"/>
  </p:normalViewPr>
  <p:slideViewPr>
    <p:cSldViewPr>
      <p:cViewPr varScale="1">
        <p:scale>
          <a:sx n="68" d="100"/>
          <a:sy n="68" d="100"/>
        </p:scale>
        <p:origin x="-143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987A33-5DDF-48AC-8C40-B3025FFAB269}" type="datetimeFigureOut">
              <a:rPr lang="en-US" smtClean="0"/>
              <a:pPr/>
              <a:t>9/13/2018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236200-E8C8-45AA-8DCA-19BF6DC58387}" type="slidenum">
              <a:rPr lang="en-US" smtClean="0"/>
              <a:pPr/>
              <a:t>‹#›</a:t>
            </a:fld>
            <a:endParaRPr lang="en-US"/>
          </a:p>
        </p:txBody>
      </p:sp>
    </p:spTree>
    <p:extLst>
      <p:ext uri="{BB962C8B-B14F-4D97-AF65-F5344CB8AC3E}">
        <p14:creationId xmlns:p14="http://schemas.microsoft.com/office/powerpoint/2010/main" val="3213138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BACC868-E5A5-43DF-B440-A60AB1DFCBA5}" type="slidenum">
              <a:rPr lang="en-US" smtClean="0"/>
              <a:pPr/>
              <a:t>2</a:t>
            </a:fld>
            <a:endParaRPr lang="en-US" smtClean="0"/>
          </a:p>
        </p:txBody>
      </p:sp>
      <p:sp>
        <p:nvSpPr>
          <p:cNvPr id="38915" name="Rectangle 4"/>
          <p:cNvSpPr>
            <a:spLocks noGrp="1" noRot="1" noChangeAspect="1" noChangeArrowheads="1" noTextEdit="1"/>
          </p:cNvSpPr>
          <p:nvPr>
            <p:ph type="sldImg"/>
          </p:nvPr>
        </p:nvSpPr>
        <p:spPr>
          <a:ln/>
        </p:spPr>
      </p:sp>
      <p:sp>
        <p:nvSpPr>
          <p:cNvPr id="38916" name="Rectangle 5"/>
          <p:cNvSpPr>
            <a:spLocks noGrp="1" noChangeArrowheads="1"/>
          </p:cNvSpPr>
          <p:nvPr>
            <p:ph type="body" idx="1"/>
          </p:nvPr>
        </p:nvSpPr>
        <p:spPr>
          <a:noFill/>
          <a:ln/>
        </p:spPr>
        <p:txBody>
          <a:bodyPr/>
          <a:lstStyle/>
          <a:p>
            <a:r>
              <a:rPr lang="en-US" b="1" smtClean="0"/>
              <a:t>Slide Show Notes</a:t>
            </a:r>
          </a:p>
          <a:p>
            <a:r>
              <a:rPr lang="en-US" smtClean="0"/>
              <a:t>We want you to be able to take advantage of interviews to learn all you can about job candidates and to choose the one with the best qualifications for the job.</a:t>
            </a:r>
          </a:p>
          <a:p>
            <a:pPr lvl="1"/>
            <a:r>
              <a:rPr lang="en-US" smtClean="0"/>
              <a:t>Interviews give you an opportunity to meet job candidates face-to-face.</a:t>
            </a:r>
          </a:p>
          <a:p>
            <a:pPr lvl="1"/>
            <a:r>
              <a:rPr lang="en-US" smtClean="0"/>
              <a:t>They help you to assess a candidate’s strengths, weaknesses, and suitability for the job.</a:t>
            </a:r>
          </a:p>
          <a:p>
            <a:pPr lvl="1"/>
            <a:r>
              <a:rPr lang="en-US" smtClean="0"/>
              <a:t>And they also provide you with the information you need for making the best hiring decisions.</a:t>
            </a:r>
          </a:p>
          <a:p>
            <a:r>
              <a:rPr lang="en-US" i="1" smtClean="0"/>
              <a:t>Ask trainees to talk about situations in which interviews made all the difference in their hiring decision. For example, perhaps an applicant looked really good on paper but was a disappointment in the interview. Or perhaps an application and résumé weren’t too inspiring, but in the interview the candidate’s real strengths and qualifications came shining through.</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0C001-9BFD-49E2-AAD2-A5601D7F34BD}" type="slidenum">
              <a:rPr lang="en-US" smtClean="0"/>
              <a:pPr/>
              <a:t>16</a:t>
            </a:fld>
            <a:endParaRPr lang="en-US"/>
          </a:p>
        </p:txBody>
      </p:sp>
    </p:spTree>
    <p:extLst>
      <p:ext uri="{BB962C8B-B14F-4D97-AF65-F5344CB8AC3E}">
        <p14:creationId xmlns:p14="http://schemas.microsoft.com/office/powerpoint/2010/main" val="4162156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8"/>
          <p:cNvSpPr>
            <a:spLocks noGrp="1" noChangeArrowheads="1"/>
          </p:cNvSpPr>
          <p:nvPr>
            <p:ph type="hdr" sz="quarter"/>
          </p:nvPr>
        </p:nvSpPr>
        <p:spPr>
          <a:noFill/>
        </p:spPr>
        <p:txBody>
          <a:bodyPr/>
          <a:lstStyle/>
          <a:p>
            <a:r>
              <a:rPr lang="en-US">
                <a:cs typeface="Tahoma" pitchFamily="34" charset="0"/>
              </a:rPr>
              <a:t>Human Resources Management 12e</a:t>
            </a:r>
            <a:br>
              <a:rPr lang="en-US">
                <a:cs typeface="Tahoma" pitchFamily="34" charset="0"/>
              </a:rPr>
            </a:br>
            <a:r>
              <a:rPr lang="en-US">
                <a:cs typeface="Tahoma" pitchFamily="34" charset="0"/>
              </a:rPr>
              <a:t>Gary Dessler</a:t>
            </a:r>
          </a:p>
        </p:txBody>
      </p:sp>
      <p:sp>
        <p:nvSpPr>
          <p:cNvPr id="58371" name="Rectangle 11"/>
          <p:cNvSpPr>
            <a:spLocks noGrp="1" noChangeArrowheads="1"/>
          </p:cNvSpPr>
          <p:nvPr>
            <p:ph type="ftr" sz="quarter" idx="4"/>
          </p:nvPr>
        </p:nvSpPr>
        <p:spPr>
          <a:noFill/>
        </p:spPr>
        <p:txBody>
          <a:bodyPr/>
          <a:lstStyle/>
          <a:p>
            <a:r>
              <a:rPr lang="en-US" dirty="0"/>
              <a:t>Copyright © 2011 Pearson Education</a:t>
            </a:r>
            <a:endParaRPr lang="en-US" dirty="0">
              <a:latin typeface="Times New Roman" pitchFamily="18" charset="0"/>
            </a:endParaRPr>
          </a:p>
        </p:txBody>
      </p:sp>
      <p:sp>
        <p:nvSpPr>
          <p:cNvPr id="58372" name="Rectangle 12"/>
          <p:cNvSpPr>
            <a:spLocks noGrp="1" noChangeArrowheads="1"/>
          </p:cNvSpPr>
          <p:nvPr>
            <p:ph type="sldNum" sz="quarter" idx="5"/>
          </p:nvPr>
        </p:nvSpPr>
        <p:spPr>
          <a:noFill/>
        </p:spPr>
        <p:txBody>
          <a:bodyPr/>
          <a:lstStyle/>
          <a:p>
            <a:r>
              <a:rPr lang="en-US">
                <a:cs typeface="Tahoma" pitchFamily="34" charset="0"/>
              </a:rPr>
              <a:t>8</a:t>
            </a:r>
            <a:r>
              <a:rPr lang="en-US">
                <a:cs typeface="Arial" pitchFamily="34" charset="0"/>
              </a:rPr>
              <a:t>–</a:t>
            </a:r>
            <a:fld id="{3CE6F3A9-8860-4412-809F-6AEFE2DA8075}" type="slidenum">
              <a:rPr lang="en-US">
                <a:cs typeface="Tahoma" pitchFamily="34" charset="0"/>
              </a:rPr>
              <a:pPr/>
              <a:t>17</a:t>
            </a:fld>
            <a:endParaRPr lang="en-US">
              <a:cs typeface="Tahoma" pitchFamily="34" charset="0"/>
            </a:endParaRPr>
          </a:p>
        </p:txBody>
      </p:sp>
      <p:sp>
        <p:nvSpPr>
          <p:cNvPr id="58373" name="Rectangle 2"/>
          <p:cNvSpPr>
            <a:spLocks noGrp="1" noRot="1" noChangeAspect="1" noChangeArrowheads="1" noTextEdit="1"/>
          </p:cNvSpPr>
          <p:nvPr>
            <p:ph type="sldImg"/>
          </p:nvPr>
        </p:nvSpPr>
        <p:spPr>
          <a:ln/>
        </p:spPr>
      </p:sp>
      <p:sp>
        <p:nvSpPr>
          <p:cNvPr id="58374" name="Rectangle 3"/>
          <p:cNvSpPr>
            <a:spLocks noGrp="1" noChangeArrowheads="1"/>
          </p:cNvSpPr>
          <p:nvPr>
            <p:ph type="body" idx="1"/>
          </p:nvPr>
        </p:nvSpPr>
        <p:spPr>
          <a:noFill/>
          <a:ln/>
        </p:spPr>
        <p:txBody>
          <a:bodyPr/>
          <a:lstStyle/>
          <a:p>
            <a:pPr eaLnBrk="1" hangingPunct="1"/>
            <a:r>
              <a:rPr lang="en-US" smtClean="0"/>
              <a:t>Training means giving new or current employees the skills they need to perform their jobs. Training is a hallmark of good management.  Employers today must make sure that their training programs are supporting their firms’ strategic goals.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8"/>
          <p:cNvSpPr>
            <a:spLocks noGrp="1" noChangeArrowheads="1"/>
          </p:cNvSpPr>
          <p:nvPr>
            <p:ph type="hdr" sz="quarter"/>
          </p:nvPr>
        </p:nvSpPr>
        <p:spPr>
          <a:noFill/>
        </p:spPr>
        <p:txBody>
          <a:bodyPr/>
          <a:lstStyle/>
          <a:p>
            <a:r>
              <a:rPr lang="en-US">
                <a:cs typeface="Tahoma" pitchFamily="34" charset="0"/>
              </a:rPr>
              <a:t>Human Resources Management 12e</a:t>
            </a:r>
            <a:br>
              <a:rPr lang="en-US">
                <a:cs typeface="Tahoma" pitchFamily="34" charset="0"/>
              </a:rPr>
            </a:br>
            <a:r>
              <a:rPr lang="en-US">
                <a:cs typeface="Tahoma" pitchFamily="34" charset="0"/>
              </a:rPr>
              <a:t>Gary Dessler</a:t>
            </a:r>
          </a:p>
        </p:txBody>
      </p:sp>
      <p:sp>
        <p:nvSpPr>
          <p:cNvPr id="63491" name="Rectangle 11"/>
          <p:cNvSpPr>
            <a:spLocks noGrp="1" noChangeArrowheads="1"/>
          </p:cNvSpPr>
          <p:nvPr>
            <p:ph type="ftr" sz="quarter" idx="4"/>
          </p:nvPr>
        </p:nvSpPr>
        <p:spPr>
          <a:noFill/>
        </p:spPr>
        <p:txBody>
          <a:bodyPr/>
          <a:lstStyle/>
          <a:p>
            <a:r>
              <a:rPr lang="en-US" dirty="0"/>
              <a:t>Copyright © 2011 Pearson Education</a:t>
            </a:r>
            <a:endParaRPr lang="en-US" dirty="0">
              <a:latin typeface="Times New Roman" pitchFamily="18" charset="0"/>
            </a:endParaRPr>
          </a:p>
        </p:txBody>
      </p:sp>
      <p:sp>
        <p:nvSpPr>
          <p:cNvPr id="63492" name="Rectangle 12"/>
          <p:cNvSpPr>
            <a:spLocks noGrp="1" noChangeArrowheads="1"/>
          </p:cNvSpPr>
          <p:nvPr>
            <p:ph type="sldNum" sz="quarter" idx="5"/>
          </p:nvPr>
        </p:nvSpPr>
        <p:spPr>
          <a:noFill/>
        </p:spPr>
        <p:txBody>
          <a:bodyPr/>
          <a:lstStyle/>
          <a:p>
            <a:r>
              <a:rPr lang="en-US">
                <a:cs typeface="Tahoma" pitchFamily="34" charset="0"/>
              </a:rPr>
              <a:t>8</a:t>
            </a:r>
            <a:r>
              <a:rPr lang="en-US">
                <a:cs typeface="Arial" pitchFamily="34" charset="0"/>
              </a:rPr>
              <a:t>–</a:t>
            </a:r>
            <a:fld id="{F1B4D39C-A1D8-4214-870B-2E52F545C152}" type="slidenum">
              <a:rPr lang="en-US">
                <a:cs typeface="Tahoma" pitchFamily="34" charset="0"/>
              </a:rPr>
              <a:pPr/>
              <a:t>21</a:t>
            </a:fld>
            <a:endParaRPr lang="en-US">
              <a:cs typeface="Tahoma" pitchFamily="34" charset="0"/>
            </a:endParaRPr>
          </a:p>
        </p:txBody>
      </p:sp>
      <p:sp>
        <p:nvSpPr>
          <p:cNvPr id="63493" name="Rectangle 2"/>
          <p:cNvSpPr>
            <a:spLocks noGrp="1" noRot="1" noChangeAspect="1" noChangeArrowheads="1" noTextEdit="1"/>
          </p:cNvSpPr>
          <p:nvPr>
            <p:ph type="sldImg"/>
          </p:nvPr>
        </p:nvSpPr>
        <p:spPr>
          <a:ln/>
        </p:spPr>
      </p:sp>
      <p:sp>
        <p:nvSpPr>
          <p:cNvPr id="63494" name="Rectangle 3"/>
          <p:cNvSpPr>
            <a:spLocks noGrp="1" noChangeArrowheads="1"/>
          </p:cNvSpPr>
          <p:nvPr>
            <p:ph type="body" idx="1"/>
          </p:nvPr>
        </p:nvSpPr>
        <p:spPr>
          <a:noFill/>
          <a:ln/>
        </p:spPr>
        <p:txBody>
          <a:bodyPr/>
          <a:lstStyle/>
          <a:p>
            <a:pPr eaLnBrk="1" hangingPunct="1"/>
            <a:r>
              <a:rPr lang="en-US" b="1" smtClean="0"/>
              <a:t>Task analysis</a:t>
            </a:r>
            <a:r>
              <a:rPr lang="en-US" smtClean="0"/>
              <a:t> is a detailed study of the job to determine what specific skills the job requires. </a:t>
            </a:r>
            <a:r>
              <a:rPr lang="en-US" b="1" smtClean="0"/>
              <a:t>Performance analysis </a:t>
            </a:r>
            <a:r>
              <a:rPr lang="en-US" smtClean="0"/>
              <a:t>is the process of verifying that there is a performance deficiency and determining whether the employer should correct such deficiencies through training or some other means (like transferring the employee).</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8"/>
          <p:cNvSpPr>
            <a:spLocks noGrp="1" noChangeArrowheads="1"/>
          </p:cNvSpPr>
          <p:nvPr>
            <p:ph type="hdr" sz="quarter"/>
          </p:nvPr>
        </p:nvSpPr>
        <p:spPr>
          <a:noFill/>
        </p:spPr>
        <p:txBody>
          <a:bodyPr/>
          <a:lstStyle/>
          <a:p>
            <a:r>
              <a:rPr lang="en-US">
                <a:cs typeface="Tahoma" pitchFamily="34" charset="0"/>
              </a:rPr>
              <a:t>Human Resources Management 12e</a:t>
            </a:r>
            <a:br>
              <a:rPr lang="en-US">
                <a:cs typeface="Tahoma" pitchFamily="34" charset="0"/>
              </a:rPr>
            </a:br>
            <a:r>
              <a:rPr lang="en-US">
                <a:cs typeface="Tahoma" pitchFamily="34" charset="0"/>
              </a:rPr>
              <a:t>Gary Dessler</a:t>
            </a:r>
          </a:p>
        </p:txBody>
      </p:sp>
      <p:sp>
        <p:nvSpPr>
          <p:cNvPr id="66563" name="Rectangle 11"/>
          <p:cNvSpPr>
            <a:spLocks noGrp="1" noChangeArrowheads="1"/>
          </p:cNvSpPr>
          <p:nvPr>
            <p:ph type="ftr" sz="quarter" idx="4"/>
          </p:nvPr>
        </p:nvSpPr>
        <p:spPr>
          <a:noFill/>
        </p:spPr>
        <p:txBody>
          <a:bodyPr/>
          <a:lstStyle/>
          <a:p>
            <a:r>
              <a:rPr lang="en-US" dirty="0"/>
              <a:t>Copyright © 2011 Pearson Education</a:t>
            </a:r>
            <a:endParaRPr lang="en-US" dirty="0">
              <a:latin typeface="Times New Roman" pitchFamily="18" charset="0"/>
            </a:endParaRPr>
          </a:p>
        </p:txBody>
      </p:sp>
      <p:sp>
        <p:nvSpPr>
          <p:cNvPr id="66564" name="Rectangle 12"/>
          <p:cNvSpPr>
            <a:spLocks noGrp="1" noChangeArrowheads="1"/>
          </p:cNvSpPr>
          <p:nvPr>
            <p:ph type="sldNum" sz="quarter" idx="5"/>
          </p:nvPr>
        </p:nvSpPr>
        <p:spPr>
          <a:noFill/>
        </p:spPr>
        <p:txBody>
          <a:bodyPr/>
          <a:lstStyle/>
          <a:p>
            <a:r>
              <a:rPr lang="en-US">
                <a:cs typeface="Tahoma" pitchFamily="34" charset="0"/>
              </a:rPr>
              <a:t>8</a:t>
            </a:r>
            <a:r>
              <a:rPr lang="en-US">
                <a:cs typeface="Arial" pitchFamily="34" charset="0"/>
              </a:rPr>
              <a:t>–</a:t>
            </a:r>
            <a:fld id="{09E3F2B0-59BC-4962-B617-CCB97269F464}" type="slidenum">
              <a:rPr lang="en-US">
                <a:cs typeface="Tahoma" pitchFamily="34" charset="0"/>
              </a:rPr>
              <a:pPr/>
              <a:t>23</a:t>
            </a:fld>
            <a:endParaRPr lang="en-US">
              <a:cs typeface="Tahoma" pitchFamily="34" charset="0"/>
            </a:endParaRPr>
          </a:p>
        </p:txBody>
      </p:sp>
      <p:sp>
        <p:nvSpPr>
          <p:cNvPr id="66565" name="Rectangle 2"/>
          <p:cNvSpPr>
            <a:spLocks noGrp="1" noRot="1" noChangeAspect="1" noChangeArrowheads="1" noTextEdit="1"/>
          </p:cNvSpPr>
          <p:nvPr>
            <p:ph type="sldImg"/>
          </p:nvPr>
        </p:nvSpPr>
        <p:spPr>
          <a:ln/>
        </p:spPr>
      </p:sp>
      <p:sp>
        <p:nvSpPr>
          <p:cNvPr id="66566" name="Rectangle 3"/>
          <p:cNvSpPr>
            <a:spLocks noGrp="1" noChangeArrowheads="1"/>
          </p:cNvSpPr>
          <p:nvPr>
            <p:ph type="body" idx="1"/>
          </p:nvPr>
        </p:nvSpPr>
        <p:spPr>
          <a:noFill/>
          <a:ln/>
        </p:spPr>
        <p:txBody>
          <a:bodyPr/>
          <a:lstStyle/>
          <a:p>
            <a:pPr eaLnBrk="1" hangingPunct="1"/>
            <a:r>
              <a:rPr lang="en-US" smtClean="0"/>
              <a:t>Performance analysis is the process of verifying that there is a performance deficiency and determining whether the employer should correct such deficiencies through training or other means (motivation).</a:t>
            </a:r>
          </a:p>
          <a:p>
            <a:pPr eaLnBrk="1" hangingPunct="1"/>
            <a:r>
              <a:rPr lang="en-US" smtClean="0"/>
              <a:t>The heart of performance analysis is determining why performance is down. It is futile to train an employee whose work actually is deficient because of insufficient motivation. Distinguishing between </a:t>
            </a:r>
            <a:r>
              <a:rPr lang="en-US" i="1" smtClean="0"/>
              <a:t>can’t-do</a:t>
            </a:r>
            <a:r>
              <a:rPr lang="en-US" smtClean="0"/>
              <a:t> and </a:t>
            </a:r>
            <a:r>
              <a:rPr lang="en-US" i="1" smtClean="0"/>
              <a:t>won’t-do</a:t>
            </a:r>
            <a:r>
              <a:rPr lang="en-US" smtClean="0"/>
              <a:t> problems is therefore crucial.</a:t>
            </a:r>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8"/>
          <p:cNvSpPr>
            <a:spLocks noGrp="1" noChangeArrowheads="1"/>
          </p:cNvSpPr>
          <p:nvPr>
            <p:ph type="hdr" sz="quarter"/>
          </p:nvPr>
        </p:nvSpPr>
        <p:spPr>
          <a:noFill/>
        </p:spPr>
        <p:txBody>
          <a:bodyPr/>
          <a:lstStyle/>
          <a:p>
            <a:r>
              <a:rPr lang="en-US">
                <a:cs typeface="Tahoma" pitchFamily="34" charset="0"/>
              </a:rPr>
              <a:t>Human Resources Management 12e</a:t>
            </a:r>
            <a:br>
              <a:rPr lang="en-US">
                <a:cs typeface="Tahoma" pitchFamily="34" charset="0"/>
              </a:rPr>
            </a:br>
            <a:r>
              <a:rPr lang="en-US">
                <a:cs typeface="Tahoma" pitchFamily="34" charset="0"/>
              </a:rPr>
              <a:t>Gary Dessler</a:t>
            </a:r>
          </a:p>
        </p:txBody>
      </p:sp>
      <p:sp>
        <p:nvSpPr>
          <p:cNvPr id="87043" name="Rectangle 11"/>
          <p:cNvSpPr>
            <a:spLocks noGrp="1" noChangeArrowheads="1"/>
          </p:cNvSpPr>
          <p:nvPr>
            <p:ph type="ftr" sz="quarter" idx="4"/>
          </p:nvPr>
        </p:nvSpPr>
        <p:spPr>
          <a:noFill/>
        </p:spPr>
        <p:txBody>
          <a:bodyPr/>
          <a:lstStyle/>
          <a:p>
            <a:r>
              <a:rPr lang="en-US" dirty="0"/>
              <a:t>Copyright © 2011 Pearson Education</a:t>
            </a:r>
            <a:endParaRPr lang="en-US" dirty="0">
              <a:latin typeface="Times New Roman" pitchFamily="18" charset="0"/>
            </a:endParaRPr>
          </a:p>
        </p:txBody>
      </p:sp>
      <p:sp>
        <p:nvSpPr>
          <p:cNvPr id="87044" name="Rectangle 12"/>
          <p:cNvSpPr>
            <a:spLocks noGrp="1" noChangeArrowheads="1"/>
          </p:cNvSpPr>
          <p:nvPr>
            <p:ph type="sldNum" sz="quarter" idx="5"/>
          </p:nvPr>
        </p:nvSpPr>
        <p:spPr>
          <a:noFill/>
        </p:spPr>
        <p:txBody>
          <a:bodyPr/>
          <a:lstStyle/>
          <a:p>
            <a:r>
              <a:rPr lang="en-US">
                <a:cs typeface="Tahoma" pitchFamily="34" charset="0"/>
              </a:rPr>
              <a:t>8</a:t>
            </a:r>
            <a:r>
              <a:rPr lang="en-US">
                <a:cs typeface="Arial" pitchFamily="34" charset="0"/>
              </a:rPr>
              <a:t>–</a:t>
            </a:r>
            <a:fld id="{5E81DBE9-79E7-4CA8-9694-455AD205BE71}" type="slidenum">
              <a:rPr lang="en-US">
                <a:cs typeface="Tahoma" pitchFamily="34" charset="0"/>
              </a:rPr>
              <a:pPr/>
              <a:t>35</a:t>
            </a:fld>
            <a:endParaRPr lang="en-US">
              <a:cs typeface="Tahoma" pitchFamily="34" charset="0"/>
            </a:endParaRPr>
          </a:p>
        </p:txBody>
      </p:sp>
      <p:sp>
        <p:nvSpPr>
          <p:cNvPr id="87045" name="Rectangle 2"/>
          <p:cNvSpPr>
            <a:spLocks noGrp="1" noRot="1" noChangeAspect="1" noChangeArrowheads="1" noTextEdit="1"/>
          </p:cNvSpPr>
          <p:nvPr>
            <p:ph type="sldImg"/>
          </p:nvPr>
        </p:nvSpPr>
        <p:spPr>
          <a:ln/>
        </p:spPr>
      </p:sp>
      <p:sp>
        <p:nvSpPr>
          <p:cNvPr id="87046" name="Rectangle 3"/>
          <p:cNvSpPr>
            <a:spLocks noGrp="1" noChangeArrowheads="1"/>
          </p:cNvSpPr>
          <p:nvPr>
            <p:ph type="body" idx="1"/>
          </p:nvPr>
        </p:nvSpPr>
        <p:spPr>
          <a:noFill/>
          <a:ln/>
        </p:spPr>
        <p:txBody>
          <a:bodyPr/>
          <a:lstStyle/>
          <a:p>
            <a:pPr eaLnBrk="1" hangingPunct="1"/>
            <a:r>
              <a:rPr lang="en-US" smtClean="0"/>
              <a:t>Faced with the need to change, managers can change one or more of five aspects of their companies—their </a:t>
            </a:r>
            <a:r>
              <a:rPr lang="en-US" i="1" smtClean="0"/>
              <a:t>strategy</a:t>
            </a:r>
            <a:r>
              <a:rPr lang="en-US" smtClean="0"/>
              <a:t>, </a:t>
            </a:r>
            <a:r>
              <a:rPr lang="en-US" i="1" smtClean="0"/>
              <a:t>culture</a:t>
            </a:r>
            <a:r>
              <a:rPr lang="en-US" smtClean="0"/>
              <a:t>, </a:t>
            </a:r>
            <a:r>
              <a:rPr lang="en-US" i="1" smtClean="0"/>
              <a:t>structure</a:t>
            </a:r>
            <a:r>
              <a:rPr lang="en-US" smtClean="0"/>
              <a:t>, </a:t>
            </a:r>
            <a:r>
              <a:rPr lang="en-US" i="1" smtClean="0"/>
              <a:t>technologies</a:t>
            </a:r>
            <a:r>
              <a:rPr lang="en-US" smtClean="0"/>
              <a:t>, or the </a:t>
            </a:r>
            <a:r>
              <a:rPr lang="en-US" i="1" smtClean="0"/>
              <a:t>attitudes and skills </a:t>
            </a:r>
            <a:r>
              <a:rPr lang="en-US" smtClean="0"/>
              <a:t>of the employees.</a:t>
            </a:r>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8"/>
          <p:cNvSpPr>
            <a:spLocks noGrp="1" noChangeArrowheads="1"/>
          </p:cNvSpPr>
          <p:nvPr>
            <p:ph type="hdr" sz="quarter"/>
          </p:nvPr>
        </p:nvSpPr>
        <p:spPr>
          <a:noFill/>
        </p:spPr>
        <p:txBody>
          <a:bodyPr/>
          <a:lstStyle/>
          <a:p>
            <a:r>
              <a:rPr lang="en-US">
                <a:cs typeface="Tahoma" pitchFamily="34" charset="0"/>
              </a:rPr>
              <a:t>Human Resources Management 12e</a:t>
            </a:r>
            <a:br>
              <a:rPr lang="en-US">
                <a:cs typeface="Tahoma" pitchFamily="34" charset="0"/>
              </a:rPr>
            </a:br>
            <a:r>
              <a:rPr lang="en-US">
                <a:cs typeface="Tahoma" pitchFamily="34" charset="0"/>
              </a:rPr>
              <a:t>Gary Dessler</a:t>
            </a:r>
          </a:p>
        </p:txBody>
      </p:sp>
      <p:sp>
        <p:nvSpPr>
          <p:cNvPr id="88067" name="Rectangle 11"/>
          <p:cNvSpPr>
            <a:spLocks noGrp="1" noChangeArrowheads="1"/>
          </p:cNvSpPr>
          <p:nvPr>
            <p:ph type="ftr" sz="quarter" idx="4"/>
          </p:nvPr>
        </p:nvSpPr>
        <p:spPr>
          <a:noFill/>
        </p:spPr>
        <p:txBody>
          <a:bodyPr/>
          <a:lstStyle/>
          <a:p>
            <a:r>
              <a:rPr lang="en-US" dirty="0"/>
              <a:t>Copyright © 2011 Pearson Education</a:t>
            </a:r>
            <a:endParaRPr lang="en-US" dirty="0">
              <a:latin typeface="Times New Roman" pitchFamily="18" charset="0"/>
            </a:endParaRPr>
          </a:p>
        </p:txBody>
      </p:sp>
      <p:sp>
        <p:nvSpPr>
          <p:cNvPr id="88068" name="Rectangle 12"/>
          <p:cNvSpPr>
            <a:spLocks noGrp="1" noChangeArrowheads="1"/>
          </p:cNvSpPr>
          <p:nvPr>
            <p:ph type="sldNum" sz="quarter" idx="5"/>
          </p:nvPr>
        </p:nvSpPr>
        <p:spPr>
          <a:noFill/>
        </p:spPr>
        <p:txBody>
          <a:bodyPr/>
          <a:lstStyle/>
          <a:p>
            <a:r>
              <a:rPr lang="en-US">
                <a:cs typeface="Tahoma" pitchFamily="34" charset="0"/>
              </a:rPr>
              <a:t>8</a:t>
            </a:r>
            <a:r>
              <a:rPr lang="en-US">
                <a:cs typeface="Arial" pitchFamily="34" charset="0"/>
              </a:rPr>
              <a:t>–</a:t>
            </a:r>
            <a:fld id="{4D63AEB0-F270-452B-88A5-A3405E50131A}" type="slidenum">
              <a:rPr lang="en-US">
                <a:cs typeface="Tahoma" pitchFamily="34" charset="0"/>
              </a:rPr>
              <a:pPr/>
              <a:t>36</a:t>
            </a:fld>
            <a:endParaRPr lang="en-US">
              <a:cs typeface="Tahoma" pitchFamily="34" charset="0"/>
            </a:endParaRPr>
          </a:p>
        </p:txBody>
      </p:sp>
      <p:sp>
        <p:nvSpPr>
          <p:cNvPr id="88069" name="Rectangle 2"/>
          <p:cNvSpPr>
            <a:spLocks noGrp="1" noRot="1" noChangeAspect="1" noChangeArrowheads="1" noTextEdit="1"/>
          </p:cNvSpPr>
          <p:nvPr>
            <p:ph type="sldImg"/>
          </p:nvPr>
        </p:nvSpPr>
        <p:spPr>
          <a:ln/>
        </p:spPr>
      </p:sp>
      <p:sp>
        <p:nvSpPr>
          <p:cNvPr id="88070" name="Rectangle 3"/>
          <p:cNvSpPr>
            <a:spLocks noGrp="1" noChangeArrowheads="1"/>
          </p:cNvSpPr>
          <p:nvPr>
            <p:ph type="body" idx="1"/>
          </p:nvPr>
        </p:nvSpPr>
        <p:spPr>
          <a:noFill/>
          <a:ln/>
        </p:spPr>
        <p:txBody>
          <a:bodyPr/>
          <a:lstStyle/>
          <a:p>
            <a:pPr eaLnBrk="1" hangingPunct="1"/>
            <a:r>
              <a:rPr lang="en-US" smtClean="0"/>
              <a:t>Knowing how to deal with resistance to change is the heart of implementing an organizational change program. Implementing change can mean either reducing the forces for the status quo or building up the forces for change.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8"/>
          <p:cNvSpPr>
            <a:spLocks noGrp="1" noChangeArrowheads="1"/>
          </p:cNvSpPr>
          <p:nvPr>
            <p:ph type="hdr" sz="quarter"/>
          </p:nvPr>
        </p:nvSpPr>
        <p:spPr>
          <a:noFill/>
        </p:spPr>
        <p:txBody>
          <a:bodyPr/>
          <a:lstStyle/>
          <a:p>
            <a:r>
              <a:rPr lang="en-US">
                <a:cs typeface="Tahoma" pitchFamily="34" charset="0"/>
              </a:rPr>
              <a:t>Human Resources Management 12e</a:t>
            </a:r>
            <a:br>
              <a:rPr lang="en-US">
                <a:cs typeface="Tahoma" pitchFamily="34" charset="0"/>
              </a:rPr>
            </a:br>
            <a:r>
              <a:rPr lang="en-US">
                <a:cs typeface="Tahoma" pitchFamily="34" charset="0"/>
              </a:rPr>
              <a:t>Gary Dessler</a:t>
            </a:r>
          </a:p>
        </p:txBody>
      </p:sp>
      <p:sp>
        <p:nvSpPr>
          <p:cNvPr id="89091" name="Rectangle 11"/>
          <p:cNvSpPr>
            <a:spLocks noGrp="1" noChangeArrowheads="1"/>
          </p:cNvSpPr>
          <p:nvPr>
            <p:ph type="ftr" sz="quarter" idx="4"/>
          </p:nvPr>
        </p:nvSpPr>
        <p:spPr>
          <a:noFill/>
        </p:spPr>
        <p:txBody>
          <a:bodyPr/>
          <a:lstStyle/>
          <a:p>
            <a:r>
              <a:rPr lang="en-US" dirty="0"/>
              <a:t>Copyright © 2011 Pearson Education</a:t>
            </a:r>
            <a:endParaRPr lang="en-US" dirty="0">
              <a:latin typeface="Times New Roman" pitchFamily="18" charset="0"/>
            </a:endParaRPr>
          </a:p>
        </p:txBody>
      </p:sp>
      <p:sp>
        <p:nvSpPr>
          <p:cNvPr id="89092" name="Rectangle 12"/>
          <p:cNvSpPr>
            <a:spLocks noGrp="1" noChangeArrowheads="1"/>
          </p:cNvSpPr>
          <p:nvPr>
            <p:ph type="sldNum" sz="quarter" idx="5"/>
          </p:nvPr>
        </p:nvSpPr>
        <p:spPr>
          <a:noFill/>
        </p:spPr>
        <p:txBody>
          <a:bodyPr/>
          <a:lstStyle/>
          <a:p>
            <a:r>
              <a:rPr lang="en-US">
                <a:cs typeface="Tahoma" pitchFamily="34" charset="0"/>
              </a:rPr>
              <a:t>8</a:t>
            </a:r>
            <a:r>
              <a:rPr lang="en-US">
                <a:cs typeface="Arial" pitchFamily="34" charset="0"/>
              </a:rPr>
              <a:t>–</a:t>
            </a:r>
            <a:fld id="{F647FE3A-A5BA-47BD-B757-C29C82164A62}" type="slidenum">
              <a:rPr lang="en-US">
                <a:cs typeface="Tahoma" pitchFamily="34" charset="0"/>
              </a:rPr>
              <a:pPr/>
              <a:t>37</a:t>
            </a:fld>
            <a:endParaRPr lang="en-US">
              <a:cs typeface="Tahoma" pitchFamily="34" charset="0"/>
            </a:endParaRPr>
          </a:p>
        </p:txBody>
      </p:sp>
      <p:sp>
        <p:nvSpPr>
          <p:cNvPr id="89093" name="Rectangle 2"/>
          <p:cNvSpPr>
            <a:spLocks noGrp="1" noRot="1" noChangeAspect="1" noChangeArrowheads="1" noTextEdit="1"/>
          </p:cNvSpPr>
          <p:nvPr>
            <p:ph type="sldImg"/>
          </p:nvPr>
        </p:nvSpPr>
        <p:spPr>
          <a:ln/>
        </p:spPr>
      </p:sp>
      <p:sp>
        <p:nvSpPr>
          <p:cNvPr id="89094" name="Rectangle 3"/>
          <p:cNvSpPr>
            <a:spLocks noGrp="1" noChangeArrowheads="1"/>
          </p:cNvSpPr>
          <p:nvPr>
            <p:ph type="body" idx="1"/>
          </p:nvPr>
        </p:nvSpPr>
        <p:spPr>
          <a:noFill/>
          <a:ln/>
        </p:spPr>
        <p:txBody>
          <a:bodyPr/>
          <a:lstStyle/>
          <a:p>
            <a:pPr eaLnBrk="1" hangingPunct="1"/>
            <a:r>
              <a:rPr lang="en-US" dirty="0" smtClean="0"/>
              <a:t>Psychologist Kurt </a:t>
            </a:r>
            <a:r>
              <a:rPr lang="en-US" dirty="0" err="1" smtClean="0"/>
              <a:t>Lewin</a:t>
            </a:r>
            <a:r>
              <a:rPr lang="en-US" dirty="0" smtClean="0"/>
              <a:t> formulated a model of change to summarize what he believed was a three-step process for implementing a change with minimal resistance.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endParaRPr lang="en-US" smtClean="0"/>
          </a:p>
        </p:txBody>
      </p:sp>
      <p:sp>
        <p:nvSpPr>
          <p:cNvPr id="32772" name="Slide Number Placeholder 3"/>
          <p:cNvSpPr>
            <a:spLocks noGrp="1"/>
          </p:cNvSpPr>
          <p:nvPr>
            <p:ph type="sldNum" sz="quarter" idx="5"/>
          </p:nvPr>
        </p:nvSpPr>
        <p:spPr>
          <a:noFill/>
        </p:spPr>
        <p:txBody>
          <a:bodyPr/>
          <a:lstStyle/>
          <a:p>
            <a:fld id="{E0C8504F-A060-4482-AE82-CCDC2BCA9B98}" type="slidenum">
              <a:rPr lang="en-US" smtClean="0"/>
              <a:pPr/>
              <a:t>38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733E0DC-3BB7-4523-9BDB-9948B71040C6}" type="slidenum">
              <a:rPr lang="en-US" smtClean="0"/>
              <a:pPr/>
              <a:t>3</a:t>
            </a:fld>
            <a:endParaRPr lang="en-US" smtClean="0"/>
          </a:p>
        </p:txBody>
      </p:sp>
      <p:sp>
        <p:nvSpPr>
          <p:cNvPr id="40963" name="Rectangle 4"/>
          <p:cNvSpPr>
            <a:spLocks noGrp="1" noRot="1" noChangeAspect="1" noChangeArrowheads="1" noTextEdit="1"/>
          </p:cNvSpPr>
          <p:nvPr>
            <p:ph type="sldImg"/>
          </p:nvPr>
        </p:nvSpPr>
        <p:spPr>
          <a:ln/>
        </p:spPr>
      </p:sp>
      <p:sp>
        <p:nvSpPr>
          <p:cNvPr id="40964" name="Rectangle 5"/>
          <p:cNvSpPr>
            <a:spLocks noGrp="1" noChangeArrowheads="1"/>
          </p:cNvSpPr>
          <p:nvPr>
            <p:ph type="body" idx="1"/>
          </p:nvPr>
        </p:nvSpPr>
        <p:spPr>
          <a:noFill/>
          <a:ln/>
        </p:spPr>
        <p:txBody>
          <a:bodyPr/>
          <a:lstStyle/>
          <a:p>
            <a:r>
              <a:rPr lang="en-US" b="1" smtClean="0"/>
              <a:t>Slide Show Notes</a:t>
            </a:r>
          </a:p>
          <a:p>
            <a:r>
              <a:rPr lang="en-US" smtClean="0"/>
              <a:t>You may also use different types of interviews depending on your objectives for the meeting:</a:t>
            </a:r>
          </a:p>
          <a:p>
            <a:pPr lvl="1"/>
            <a:r>
              <a:rPr lang="en-US" smtClean="0"/>
              <a:t>Screening interviews are usually conducted either in person or over the phone. These interviews are more of a quick check to see if the candidate has the basic qualifications you are looking for.</a:t>
            </a:r>
          </a:p>
          <a:p>
            <a:pPr lvl="1"/>
            <a:r>
              <a:rPr lang="en-US" smtClean="0"/>
              <a:t>Targeted interviews—perhaps the most common type—stress the key qualifications needed for success in the job, and questions are preset to deal specifically with those areas.</a:t>
            </a:r>
          </a:p>
          <a:p>
            <a:pPr lvl="1"/>
            <a:r>
              <a:rPr lang="en-US" smtClean="0"/>
              <a:t>Multiple interviews are commonly used with professional positions. This is a series of interviews in which the candidate gets to meet individually with several different representatives from the organization.</a:t>
            </a:r>
          </a:p>
          <a:p>
            <a:pPr lvl="1"/>
            <a:r>
              <a:rPr lang="en-US" smtClean="0"/>
              <a:t>Situational interviews give candidates scenarios of situations they may face when they come to work for the company, and their responses are compared with standard responses that have previously been set.</a:t>
            </a:r>
          </a:p>
          <a:p>
            <a:pPr lvl="1"/>
            <a:r>
              <a:rPr lang="en-US" smtClean="0"/>
              <a:t>Group interviews introduce candidates to two or more representatives of the company at one time. A variation of this would be used for a group of candidates to be interviewed together at the same time.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BBAC7F21-9796-4400-A659-8558E11A1AA8}" type="slidenum">
              <a:rPr lang="en-US" smtClean="0"/>
              <a:pPr/>
              <a:t>4</a:t>
            </a:fld>
            <a:endParaRPr lang="en-US" smtClean="0"/>
          </a:p>
        </p:txBody>
      </p:sp>
      <p:sp>
        <p:nvSpPr>
          <p:cNvPr id="44035" name="Rectangle 4"/>
          <p:cNvSpPr>
            <a:spLocks noGrp="1" noRot="1" noChangeAspect="1" noChangeArrowheads="1" noTextEdit="1"/>
          </p:cNvSpPr>
          <p:nvPr>
            <p:ph type="sldImg"/>
          </p:nvPr>
        </p:nvSpPr>
        <p:spPr>
          <a:ln/>
        </p:spPr>
      </p:sp>
      <p:sp>
        <p:nvSpPr>
          <p:cNvPr id="44036" name="Rectangle 5"/>
          <p:cNvSpPr>
            <a:spLocks noGrp="1" noChangeArrowheads="1"/>
          </p:cNvSpPr>
          <p:nvPr>
            <p:ph type="body" idx="1"/>
          </p:nvPr>
        </p:nvSpPr>
        <p:spPr>
          <a:noFill/>
          <a:ln/>
        </p:spPr>
        <p:txBody>
          <a:bodyPr/>
          <a:lstStyle/>
          <a:p>
            <a:r>
              <a:rPr lang="en-US" b="1" smtClean="0"/>
              <a:t>Slide Show Notes</a:t>
            </a:r>
          </a:p>
          <a:p>
            <a:r>
              <a:rPr lang="en-US" smtClean="0"/>
              <a:t>Good interview questions are the key to a successful interview.</a:t>
            </a:r>
          </a:p>
          <a:p>
            <a:pPr lvl="1"/>
            <a:r>
              <a:rPr lang="en-US" smtClean="0"/>
              <a:t>Review applications and résumés so that you can ask specific questions about jobs held, duties performed, specialized skills and training, and related matters. </a:t>
            </a:r>
          </a:p>
          <a:p>
            <a:pPr lvl="1"/>
            <a:r>
              <a:rPr lang="en-US" smtClean="0"/>
              <a:t>Prepare a list of questions. Write them down so that you won’t forget to ask all of them during the interview.</a:t>
            </a:r>
          </a:p>
          <a:p>
            <a:pPr lvl="1"/>
            <a:r>
              <a:rPr lang="en-US" smtClean="0"/>
              <a:t>Make sure your questions relate to job qualifications and abilities. For example, “Tell me how you handled _______ in your last job” or “What do you think is the most important responsibility of a person in this job?”</a:t>
            </a:r>
          </a:p>
          <a:p>
            <a:pPr lvl="1"/>
            <a:r>
              <a:rPr lang="en-US" smtClean="0"/>
              <a:t>Create open-ended questions in order to get useful information. Phrase questions that encourage explanation, not just “yes” or “no” answers. For example, “What parts of your performance in your current or last job are you most proud of?,” not “Were you satisfied with your performance in your current or last job?”</a:t>
            </a:r>
          </a:p>
          <a:p>
            <a:pPr lvl="1"/>
            <a:r>
              <a:rPr lang="en-US" smtClean="0"/>
              <a:t>Develop questions that are easy to follow up in order to get more details. For example, “I’m not sure what you mean by challenging? Could you explain?”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B831772-F40D-4F02-A6AA-A30A0D37FA8D}" type="slidenum">
              <a:rPr lang="en-US" smtClean="0"/>
              <a:pPr/>
              <a:t>5</a:t>
            </a:fld>
            <a:endParaRPr lang="en-US" smtClean="0"/>
          </a:p>
        </p:txBody>
      </p:sp>
      <p:sp>
        <p:nvSpPr>
          <p:cNvPr id="45059" name="Rectangle 4"/>
          <p:cNvSpPr>
            <a:spLocks noGrp="1" noRot="1" noChangeAspect="1" noChangeArrowheads="1" noTextEdit="1"/>
          </p:cNvSpPr>
          <p:nvPr>
            <p:ph type="sldImg"/>
          </p:nvPr>
        </p:nvSpPr>
        <p:spPr>
          <a:ln/>
        </p:spPr>
      </p:sp>
      <p:sp>
        <p:nvSpPr>
          <p:cNvPr id="45060" name="Rectangle 5"/>
          <p:cNvSpPr>
            <a:spLocks noGrp="1" noChangeArrowheads="1"/>
          </p:cNvSpPr>
          <p:nvPr>
            <p:ph type="body" idx="1"/>
          </p:nvPr>
        </p:nvSpPr>
        <p:spPr>
          <a:noFill/>
          <a:ln/>
        </p:spPr>
        <p:txBody>
          <a:bodyPr/>
          <a:lstStyle/>
          <a:p>
            <a:r>
              <a:rPr lang="en-US" b="1" smtClean="0"/>
              <a:t>Slide Show Notes</a:t>
            </a:r>
          </a:p>
          <a:p>
            <a:r>
              <a:rPr lang="en-US" smtClean="0"/>
              <a:t>Key questions to ask during an interview include the following:</a:t>
            </a:r>
          </a:p>
          <a:p>
            <a:pPr lvl="1"/>
            <a:r>
              <a:rPr lang="en-US" smtClean="0"/>
              <a:t>What specific duties do you perform in your current job?</a:t>
            </a:r>
          </a:p>
          <a:p>
            <a:pPr lvl="1"/>
            <a:r>
              <a:rPr lang="en-US" smtClean="0"/>
              <a:t>How do you spend a typical workday?</a:t>
            </a:r>
          </a:p>
          <a:p>
            <a:pPr lvl="1"/>
            <a:r>
              <a:rPr lang="en-US" smtClean="0"/>
              <a:t>Tell me about a major accomplishment or project of which you are proud.</a:t>
            </a:r>
          </a:p>
          <a:p>
            <a:pPr lvl="1"/>
            <a:r>
              <a:rPr lang="en-US" smtClean="0"/>
              <a:t>Can you describe an instance when you worked as a member of a team?</a:t>
            </a:r>
          </a:p>
          <a:p>
            <a:pPr lvl="1"/>
            <a:r>
              <a:rPr lang="en-US" smtClean="0"/>
              <a:t>What skills from your current job do you think you’d be able to use in this job?</a:t>
            </a:r>
          </a:p>
          <a:p>
            <a:pPr lvl="1"/>
            <a:r>
              <a:rPr lang="en-US" smtClean="0"/>
              <a:t>Why are you leaving your current job?</a:t>
            </a:r>
          </a:p>
          <a:p>
            <a:r>
              <a:rPr lang="en-US" i="1" smtClean="0"/>
              <a:t>Ask trainees to choose a specific job they supervise and spend 5 minutes writing interview questions for that job.</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7417111-9D19-44B9-9D8F-4E4D2B3100AE}" type="slidenum">
              <a:rPr lang="en-US" smtClean="0"/>
              <a:pPr/>
              <a:t>6</a:t>
            </a:fld>
            <a:endParaRPr lang="en-US" smtClean="0"/>
          </a:p>
        </p:txBody>
      </p:sp>
      <p:sp>
        <p:nvSpPr>
          <p:cNvPr id="46083" name="Rectangle 4"/>
          <p:cNvSpPr>
            <a:spLocks noGrp="1" noRot="1" noChangeAspect="1" noChangeArrowheads="1" noTextEdit="1"/>
          </p:cNvSpPr>
          <p:nvPr>
            <p:ph type="sldImg"/>
          </p:nvPr>
        </p:nvSpPr>
        <p:spPr>
          <a:ln/>
        </p:spPr>
      </p:sp>
      <p:sp>
        <p:nvSpPr>
          <p:cNvPr id="46084" name="Rectangle 5"/>
          <p:cNvSpPr>
            <a:spLocks noGrp="1" noChangeArrowheads="1"/>
          </p:cNvSpPr>
          <p:nvPr>
            <p:ph type="body" idx="1"/>
          </p:nvPr>
        </p:nvSpPr>
        <p:spPr>
          <a:noFill/>
          <a:ln/>
        </p:spPr>
        <p:txBody>
          <a:bodyPr/>
          <a:lstStyle/>
          <a:p>
            <a:r>
              <a:rPr lang="en-US" b="1" smtClean="0"/>
              <a:t>Slide Show Notes</a:t>
            </a:r>
          </a:p>
          <a:p>
            <a:r>
              <a:rPr lang="en-US" smtClean="0"/>
              <a:t>Now let’s talk about how to conduct an effective interview.</a:t>
            </a:r>
          </a:p>
          <a:p>
            <a:pPr lvl="1"/>
            <a:r>
              <a:rPr lang="en-US" smtClean="0"/>
              <a:t>Begin the interview by greeting applicants with a smile and handshake. Tell them you are glad to see them, and thank them for expressing interest in the company.</a:t>
            </a:r>
          </a:p>
          <a:p>
            <a:pPr lvl="1"/>
            <a:r>
              <a:rPr lang="en-US" smtClean="0"/>
              <a:t>Introduce yourself by name and title, and make sure you are  correctly pronouncing the applicant’s name.</a:t>
            </a:r>
          </a:p>
          <a:p>
            <a:pPr lvl="1"/>
            <a:r>
              <a:rPr lang="en-US" smtClean="0"/>
              <a:t>Open the interview with very brief small talk—for example, whether the applicant found his or her way easily, the weather, or some other appropriate icebreaker.</a:t>
            </a:r>
          </a:p>
          <a:p>
            <a:pPr lvl="1"/>
            <a:r>
              <a:rPr lang="en-US" smtClean="0"/>
              <a:t>Talk a little about the organization—our products and services, how your department and the job fit into the big picture, and a little about the corporate culture.  </a:t>
            </a:r>
          </a:p>
          <a:p>
            <a:pPr lvl="1"/>
            <a:endParaRPr lang="en-US" smtClean="0"/>
          </a:p>
          <a:p>
            <a:pPr lvl="1"/>
            <a:endParaRPr lang="en-US" smtClean="0"/>
          </a:p>
          <a:p>
            <a:pPr lvl="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97BCC03-F181-4D96-B168-F88E20D4B842}" type="slidenum">
              <a:rPr lang="en-US" smtClean="0"/>
              <a:pPr/>
              <a:t>7</a:t>
            </a:fld>
            <a:endParaRPr lang="en-US" smtClean="0"/>
          </a:p>
        </p:txBody>
      </p:sp>
      <p:sp>
        <p:nvSpPr>
          <p:cNvPr id="48131" name="Rectangle 4"/>
          <p:cNvSpPr>
            <a:spLocks noGrp="1" noRot="1" noChangeAspect="1" noChangeArrowheads="1" noTextEdit="1"/>
          </p:cNvSpPr>
          <p:nvPr>
            <p:ph type="sldImg"/>
          </p:nvPr>
        </p:nvSpPr>
        <p:spPr>
          <a:ln/>
        </p:spPr>
      </p:sp>
      <p:sp>
        <p:nvSpPr>
          <p:cNvPr id="48132" name="Rectangle 5"/>
          <p:cNvSpPr>
            <a:spLocks noGrp="1" noChangeArrowheads="1"/>
          </p:cNvSpPr>
          <p:nvPr>
            <p:ph type="body" idx="1"/>
          </p:nvPr>
        </p:nvSpPr>
        <p:spPr>
          <a:noFill/>
          <a:ln/>
        </p:spPr>
        <p:txBody>
          <a:bodyPr/>
          <a:lstStyle/>
          <a:p>
            <a:r>
              <a:rPr lang="en-US" b="1" smtClean="0"/>
              <a:t>Slide Show Notes</a:t>
            </a:r>
          </a:p>
          <a:p>
            <a:r>
              <a:rPr lang="en-US" smtClean="0"/>
              <a:t>Remember these important interviewing don’ts:</a:t>
            </a:r>
          </a:p>
          <a:p>
            <a:pPr lvl="1"/>
            <a:r>
              <a:rPr lang="en-US" smtClean="0"/>
              <a:t>Do not ask discriminatory questions. Any questions regarding race, religion, age, ethnic group, national origin or ancestry, political beliefs or affiliations, or disability may be discriminatory.  Also be careful not to ask any questions that could be construed as implying such discrimination. For example, questioning an applicant about the origin of an unusual surname could be misconstrued. We’ll talk more about questions not to ask in a couple of minutes.</a:t>
            </a:r>
          </a:p>
          <a:p>
            <a:pPr lvl="1"/>
            <a:r>
              <a:rPr lang="en-US" smtClean="0"/>
              <a:t>Do not ask personal questions. Be especially wary of this during the first few moments of the interview when you and the applicant are establishing rapport.</a:t>
            </a:r>
          </a:p>
          <a:p>
            <a:pPr lvl="1"/>
            <a:r>
              <a:rPr lang="en-US" smtClean="0"/>
              <a:t>Do not allow superficial impressions to influence your decision. Neat grooming is not an assurance of an efficient job performance, although it might be an issue for an employee who meets the public. Additionally, age is not necessarily related to maturity in attitude or ability. Likewise, a firm handshake does not guarantee strong character. Having hiring standards that are not job related will make your interview invalid. Furthermore, if these standards automatically screen out applicants whose speech, dress, hair length, social status, or personal lifestyle differ from yours or those of your co-workers, you could be in jeopardy of being hit with a discrimination suit.</a:t>
            </a:r>
          </a:p>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2CF49C5-F259-4A21-9CC7-76B1E0BC77B8}" type="slidenum">
              <a:rPr lang="en-US" smtClean="0"/>
              <a:pPr/>
              <a:t>8</a:t>
            </a:fld>
            <a:endParaRPr lang="en-US" smtClean="0"/>
          </a:p>
        </p:txBody>
      </p:sp>
      <p:sp>
        <p:nvSpPr>
          <p:cNvPr id="51203" name="Rectangle 4"/>
          <p:cNvSpPr>
            <a:spLocks noGrp="1" noRot="1" noChangeAspect="1" noChangeArrowheads="1" noTextEdit="1"/>
          </p:cNvSpPr>
          <p:nvPr>
            <p:ph type="sldImg"/>
          </p:nvPr>
        </p:nvSpPr>
        <p:spPr>
          <a:ln/>
        </p:spPr>
      </p:sp>
      <p:sp>
        <p:nvSpPr>
          <p:cNvPr id="51204" name="Rectangle 5"/>
          <p:cNvSpPr>
            <a:spLocks noGrp="1" noChangeArrowheads="1"/>
          </p:cNvSpPr>
          <p:nvPr>
            <p:ph type="body" idx="1"/>
          </p:nvPr>
        </p:nvSpPr>
        <p:spPr>
          <a:noFill/>
          <a:ln/>
        </p:spPr>
        <p:txBody>
          <a:bodyPr/>
          <a:lstStyle/>
          <a:p>
            <a:r>
              <a:rPr lang="en-US" b="1" smtClean="0"/>
              <a:t>Slide Show Notes</a:t>
            </a:r>
          </a:p>
          <a:p>
            <a:r>
              <a:rPr lang="en-US" smtClean="0"/>
              <a:t>Once you’ve finished the main part of the interview, bring the session to a smooth close.</a:t>
            </a:r>
          </a:p>
          <a:p>
            <a:pPr lvl="1"/>
            <a:r>
              <a:rPr lang="en-US" smtClean="0"/>
              <a:t>Ask candidates if they have any additional questions about the job or the organization.</a:t>
            </a:r>
          </a:p>
          <a:p>
            <a:pPr lvl="1"/>
            <a:r>
              <a:rPr lang="en-US" smtClean="0"/>
              <a:t>Explain how and when the company will notify candidates to let them know whether or not they got the job.</a:t>
            </a:r>
          </a:p>
          <a:p>
            <a:pPr lvl="1"/>
            <a:r>
              <a:rPr lang="en-US" smtClean="0"/>
              <a:t>Give the expected start date for the job to help candidates anticipate any scheduling conflicts.</a:t>
            </a:r>
          </a:p>
          <a:p>
            <a:pPr lvl="1"/>
            <a:r>
              <a:rPr lang="en-US" smtClean="0"/>
              <a:t>Tell candidates about possible next steps such as reference checks, preemployment testing, or interviews with other company representatives such as your boss or other supervisors.</a:t>
            </a:r>
          </a:p>
          <a:p>
            <a:pPr lvl="1"/>
            <a:r>
              <a:rPr lang="en-US" smtClean="0"/>
              <a:t>Thank candidates for their time and effort. No matter how well or poorly someone did in an interview, he or she at least deserves your thanks.</a:t>
            </a:r>
          </a:p>
          <a:p>
            <a:pPr lvl="1"/>
            <a:r>
              <a:rPr lang="en-US" smtClean="0"/>
              <a:t>Escort the candidate back to the main reception area. This is a simple step, but it shows courtesy, respect, and that, in our organization, supervisors care about the people they deal with.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B6E7FC3-1D78-4552-AFD9-B6485B1AF9D8}" type="slidenum">
              <a:rPr lang="en-US" smtClean="0"/>
              <a:pPr/>
              <a:t>9</a:t>
            </a:fld>
            <a:endParaRPr lang="en-US" smtClean="0"/>
          </a:p>
        </p:txBody>
      </p:sp>
      <p:sp>
        <p:nvSpPr>
          <p:cNvPr id="52227" name="Rectangle 4"/>
          <p:cNvSpPr>
            <a:spLocks noGrp="1" noRot="1" noChangeAspect="1" noChangeArrowheads="1" noTextEdit="1"/>
          </p:cNvSpPr>
          <p:nvPr>
            <p:ph type="sldImg"/>
          </p:nvPr>
        </p:nvSpPr>
        <p:spPr>
          <a:ln/>
        </p:spPr>
      </p:sp>
      <p:sp>
        <p:nvSpPr>
          <p:cNvPr id="52228" name="Rectangle 5"/>
          <p:cNvSpPr>
            <a:spLocks noGrp="1" noChangeArrowheads="1"/>
          </p:cNvSpPr>
          <p:nvPr>
            <p:ph type="body" idx="1"/>
          </p:nvPr>
        </p:nvSpPr>
        <p:spPr>
          <a:noFill/>
          <a:ln/>
        </p:spPr>
        <p:txBody>
          <a:bodyPr/>
          <a:lstStyle/>
          <a:p>
            <a:r>
              <a:rPr lang="en-US" b="1" smtClean="0"/>
              <a:t>Slide Show Notes</a:t>
            </a:r>
          </a:p>
          <a:p>
            <a:r>
              <a:rPr lang="en-US" smtClean="0"/>
              <a:t>At the end of each interview, take a few moments to review your interview notes.</a:t>
            </a:r>
          </a:p>
          <a:p>
            <a:pPr lvl="1"/>
            <a:r>
              <a:rPr lang="en-US" smtClean="0"/>
              <a:t>Your notes should be factual. In other words, you should document your questions and the key elements of the applicant’s responses.</a:t>
            </a:r>
          </a:p>
          <a:p>
            <a:pPr lvl="1"/>
            <a:r>
              <a:rPr lang="en-US" smtClean="0"/>
              <a:t>Avoid any opinions or personal biases in your note-taking.  If your notes were ever subpoenaed in a lawsuit, this kind of information could be cast in a bad light and put forth as evidence of discriminatory intentions on your part.</a:t>
            </a:r>
          </a:p>
          <a:p>
            <a:pPr lvl="1"/>
            <a:r>
              <a:rPr lang="en-US" smtClean="0"/>
              <a:t>Make sure that you only note job-related information. For example, there is no need to note information about the way the applicant is dressed or groomed unless these matters are directly related to the job—such as in the case of a customer service employee or someone who is being hired to work in reception and will be dealing with the public. </a:t>
            </a:r>
          </a:p>
          <a:p>
            <a:pPr lvl="1"/>
            <a:r>
              <a:rPr lang="en-US" smtClean="0"/>
              <a:t>Finally, be sure to keep your interview notes for all applicants on file for at least 1 year. In case discrimination charges are brought, your notes will help you defend your hiring decision.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225D01C2-2405-46E1-BECE-E35B88D0FAA2}" type="slidenum">
              <a:rPr lang="en-US" smtClean="0"/>
              <a:pPr/>
              <a:t>10</a:t>
            </a:fld>
            <a:endParaRPr lang="en-US" smtClean="0"/>
          </a:p>
        </p:txBody>
      </p:sp>
      <p:sp>
        <p:nvSpPr>
          <p:cNvPr id="54275" name="Rectangle 4"/>
          <p:cNvSpPr>
            <a:spLocks noGrp="1" noRot="1" noChangeAspect="1" noChangeArrowheads="1" noTextEdit="1"/>
          </p:cNvSpPr>
          <p:nvPr>
            <p:ph type="sldImg"/>
          </p:nvPr>
        </p:nvSpPr>
        <p:spPr>
          <a:ln/>
        </p:spPr>
      </p:sp>
      <p:sp>
        <p:nvSpPr>
          <p:cNvPr id="54276" name="Rectangle 5"/>
          <p:cNvSpPr>
            <a:spLocks noGrp="1" noChangeArrowheads="1"/>
          </p:cNvSpPr>
          <p:nvPr>
            <p:ph type="body" idx="1"/>
          </p:nvPr>
        </p:nvSpPr>
        <p:spPr>
          <a:noFill/>
          <a:ln/>
        </p:spPr>
        <p:txBody>
          <a:bodyPr/>
          <a:lstStyle/>
          <a:p>
            <a:r>
              <a:rPr lang="en-US" b="1" smtClean="0"/>
              <a:t>Slide Show Notes</a:t>
            </a:r>
          </a:p>
          <a:p>
            <a:pPr lvl="1"/>
            <a:r>
              <a:rPr lang="en-US" smtClean="0"/>
              <a:t>These are the main points you should take away from this training session. Do you have any questions about interviewing skills and how to conduct effective interviews?</a:t>
            </a:r>
          </a:p>
          <a:p>
            <a:r>
              <a:rPr lang="en-US" i="1" smtClean="0"/>
              <a:t>Give trainees the quiz, if appropriate</a:t>
            </a:r>
            <a:r>
              <a:rPr lang="en-US" smtClean="0"/>
              <a:t>.</a:t>
            </a:r>
          </a:p>
          <a:p>
            <a:r>
              <a:rPr lang="en-US" smtClean="0"/>
              <a:t>Now it’s time for the quiz.</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CE6E4B-ECEC-4311-9E83-D2BCA2D6A78E}" type="datetime1">
              <a:rPr lang="en-US" smtClean="0"/>
              <a:pPr/>
              <a:t>9/13/2018</a:t>
            </a:fld>
            <a:endParaRPr lang="en-US"/>
          </a:p>
        </p:txBody>
      </p:sp>
      <p:sp>
        <p:nvSpPr>
          <p:cNvPr id="5" name="Footer Placeholder 4"/>
          <p:cNvSpPr>
            <a:spLocks noGrp="1"/>
          </p:cNvSpPr>
          <p:nvPr>
            <p:ph type="ftr" sz="quarter" idx="11"/>
          </p:nvPr>
        </p:nvSpPr>
        <p:spPr/>
        <p:txBody>
          <a:bodyPr/>
          <a:lstStyle/>
          <a:p>
            <a:r>
              <a:rPr lang="en-US" smtClean="0"/>
              <a:t>©SHRM 2008</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9A693C-9911-4A2B-8B70-070793974802}" type="datetime1">
              <a:rPr lang="en-US" smtClean="0"/>
              <a:pPr/>
              <a:t>9/13/2018</a:t>
            </a:fld>
            <a:endParaRPr lang="en-US"/>
          </a:p>
        </p:txBody>
      </p:sp>
      <p:sp>
        <p:nvSpPr>
          <p:cNvPr id="5" name="Footer Placeholder 4"/>
          <p:cNvSpPr>
            <a:spLocks noGrp="1"/>
          </p:cNvSpPr>
          <p:nvPr>
            <p:ph type="ftr" sz="quarter" idx="11"/>
          </p:nvPr>
        </p:nvSpPr>
        <p:spPr/>
        <p:txBody>
          <a:bodyPr/>
          <a:lstStyle/>
          <a:p>
            <a:r>
              <a:rPr lang="en-US" smtClean="0"/>
              <a:t>©SHRM 2008</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6A11EB-4BB6-4A96-9011-B40DE57E29AF}" type="datetime1">
              <a:rPr lang="en-US" smtClean="0"/>
              <a:pPr/>
              <a:t>9/13/2018</a:t>
            </a:fld>
            <a:endParaRPr lang="en-US"/>
          </a:p>
        </p:txBody>
      </p:sp>
      <p:sp>
        <p:nvSpPr>
          <p:cNvPr id="5" name="Footer Placeholder 4"/>
          <p:cNvSpPr>
            <a:spLocks noGrp="1"/>
          </p:cNvSpPr>
          <p:nvPr>
            <p:ph type="ftr" sz="quarter" idx="11"/>
          </p:nvPr>
        </p:nvSpPr>
        <p:spPr/>
        <p:txBody>
          <a:bodyPr/>
          <a:lstStyle/>
          <a:p>
            <a:r>
              <a:rPr lang="en-US" smtClean="0"/>
              <a:t>©SHRM 2008</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543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2057400"/>
            <a:ext cx="36957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2057400"/>
            <a:ext cx="36957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atin typeface="Times New Roman" pitchFamily="18" charset="0"/>
              </a:defRPr>
            </a:lvl1pPr>
          </a:lstStyle>
          <a:p>
            <a:pPr>
              <a:defRPr/>
            </a:pPr>
            <a:endParaRPr lang="en-US"/>
          </a:p>
          <a:p>
            <a:pPr>
              <a:defRPr/>
            </a:pPr>
            <a:endParaRPr lang="en-US"/>
          </a:p>
        </p:txBody>
      </p:sp>
    </p:spTree>
    <p:extLst>
      <p:ext uri="{BB962C8B-B14F-4D97-AF65-F5344CB8AC3E}">
        <p14:creationId xmlns:p14="http://schemas.microsoft.com/office/powerpoint/2010/main" val="1802325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CE8E71-048E-4013-84C5-222A78F8E45C}" type="datetime1">
              <a:rPr lang="en-US" smtClean="0"/>
              <a:pPr/>
              <a:t>9/13/2018</a:t>
            </a:fld>
            <a:endParaRPr lang="en-US"/>
          </a:p>
        </p:txBody>
      </p:sp>
      <p:sp>
        <p:nvSpPr>
          <p:cNvPr id="5" name="Footer Placeholder 4"/>
          <p:cNvSpPr>
            <a:spLocks noGrp="1"/>
          </p:cNvSpPr>
          <p:nvPr>
            <p:ph type="ftr" sz="quarter" idx="11"/>
          </p:nvPr>
        </p:nvSpPr>
        <p:spPr/>
        <p:txBody>
          <a:bodyPr/>
          <a:lstStyle/>
          <a:p>
            <a:r>
              <a:rPr lang="en-US" smtClean="0"/>
              <a:t>©SHRM 2008</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611E50-485F-4E46-B4FF-75FC0CE84DEF}" type="datetime1">
              <a:rPr lang="en-US" smtClean="0"/>
              <a:pPr/>
              <a:t>9/13/2018</a:t>
            </a:fld>
            <a:endParaRPr lang="en-US"/>
          </a:p>
        </p:txBody>
      </p:sp>
      <p:sp>
        <p:nvSpPr>
          <p:cNvPr id="5" name="Footer Placeholder 4"/>
          <p:cNvSpPr>
            <a:spLocks noGrp="1"/>
          </p:cNvSpPr>
          <p:nvPr>
            <p:ph type="ftr" sz="quarter" idx="11"/>
          </p:nvPr>
        </p:nvSpPr>
        <p:spPr/>
        <p:txBody>
          <a:bodyPr/>
          <a:lstStyle/>
          <a:p>
            <a:r>
              <a:rPr lang="en-US" smtClean="0"/>
              <a:t>©SHRM 2008</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F42677-29E9-4396-B7D9-DC3DD1B089BB}" type="datetime1">
              <a:rPr lang="en-US" smtClean="0"/>
              <a:pPr/>
              <a:t>9/13/2018</a:t>
            </a:fld>
            <a:endParaRPr lang="en-US"/>
          </a:p>
        </p:txBody>
      </p:sp>
      <p:sp>
        <p:nvSpPr>
          <p:cNvPr id="6" name="Footer Placeholder 5"/>
          <p:cNvSpPr>
            <a:spLocks noGrp="1"/>
          </p:cNvSpPr>
          <p:nvPr>
            <p:ph type="ftr" sz="quarter" idx="11"/>
          </p:nvPr>
        </p:nvSpPr>
        <p:spPr/>
        <p:txBody>
          <a:bodyPr/>
          <a:lstStyle/>
          <a:p>
            <a:r>
              <a:rPr lang="en-US" smtClean="0"/>
              <a:t>©SHRM 2008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6615D4-189F-4E58-9ACB-D7F1A0C6A2C6}" type="datetime1">
              <a:rPr lang="en-US" smtClean="0"/>
              <a:pPr/>
              <a:t>9/13/2018</a:t>
            </a:fld>
            <a:endParaRPr lang="en-US"/>
          </a:p>
        </p:txBody>
      </p:sp>
      <p:sp>
        <p:nvSpPr>
          <p:cNvPr id="8" name="Footer Placeholder 7"/>
          <p:cNvSpPr>
            <a:spLocks noGrp="1"/>
          </p:cNvSpPr>
          <p:nvPr>
            <p:ph type="ftr" sz="quarter" idx="11"/>
          </p:nvPr>
        </p:nvSpPr>
        <p:spPr/>
        <p:txBody>
          <a:bodyPr/>
          <a:lstStyle/>
          <a:p>
            <a:r>
              <a:rPr lang="en-US" smtClean="0"/>
              <a:t>©SHRM 2008</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4C30BC-F255-407F-9F1D-9D2A63DE10DD}" type="datetime1">
              <a:rPr lang="en-US" smtClean="0"/>
              <a:pPr/>
              <a:t>9/13/2018</a:t>
            </a:fld>
            <a:endParaRPr lang="en-US"/>
          </a:p>
        </p:txBody>
      </p:sp>
      <p:sp>
        <p:nvSpPr>
          <p:cNvPr id="4" name="Footer Placeholder 3"/>
          <p:cNvSpPr>
            <a:spLocks noGrp="1"/>
          </p:cNvSpPr>
          <p:nvPr>
            <p:ph type="ftr" sz="quarter" idx="11"/>
          </p:nvPr>
        </p:nvSpPr>
        <p:spPr/>
        <p:txBody>
          <a:bodyPr/>
          <a:lstStyle/>
          <a:p>
            <a:r>
              <a:rPr lang="en-US" smtClean="0"/>
              <a:t>©SHRM 2008</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665AD6-EF73-42CF-B88F-86D0D2ECFC6C}" type="datetime1">
              <a:rPr lang="en-US" smtClean="0"/>
              <a:pPr/>
              <a:t>9/13/2018</a:t>
            </a:fld>
            <a:endParaRPr lang="en-US"/>
          </a:p>
        </p:txBody>
      </p:sp>
      <p:sp>
        <p:nvSpPr>
          <p:cNvPr id="3" name="Footer Placeholder 2"/>
          <p:cNvSpPr>
            <a:spLocks noGrp="1"/>
          </p:cNvSpPr>
          <p:nvPr>
            <p:ph type="ftr" sz="quarter" idx="11"/>
          </p:nvPr>
        </p:nvSpPr>
        <p:spPr/>
        <p:txBody>
          <a:bodyPr/>
          <a:lstStyle/>
          <a:p>
            <a:r>
              <a:rPr lang="en-US" smtClean="0"/>
              <a:t>©SHRM 2008</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804458-3771-4007-87B7-179F5E096FAC}" type="datetime1">
              <a:rPr lang="en-US" smtClean="0"/>
              <a:pPr/>
              <a:t>9/13/2018</a:t>
            </a:fld>
            <a:endParaRPr lang="en-US"/>
          </a:p>
        </p:txBody>
      </p:sp>
      <p:sp>
        <p:nvSpPr>
          <p:cNvPr id="6" name="Footer Placeholder 5"/>
          <p:cNvSpPr>
            <a:spLocks noGrp="1"/>
          </p:cNvSpPr>
          <p:nvPr>
            <p:ph type="ftr" sz="quarter" idx="11"/>
          </p:nvPr>
        </p:nvSpPr>
        <p:spPr/>
        <p:txBody>
          <a:bodyPr/>
          <a:lstStyle/>
          <a:p>
            <a:r>
              <a:rPr lang="en-US" smtClean="0"/>
              <a:t>©SHRM 2008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671624-6ADC-48C9-95B0-1A869A35683D}" type="datetime1">
              <a:rPr lang="en-US" smtClean="0"/>
              <a:pPr/>
              <a:t>9/13/2018</a:t>
            </a:fld>
            <a:endParaRPr lang="en-US"/>
          </a:p>
        </p:txBody>
      </p:sp>
      <p:sp>
        <p:nvSpPr>
          <p:cNvPr id="6" name="Footer Placeholder 5"/>
          <p:cNvSpPr>
            <a:spLocks noGrp="1"/>
          </p:cNvSpPr>
          <p:nvPr>
            <p:ph type="ftr" sz="quarter" idx="11"/>
          </p:nvPr>
        </p:nvSpPr>
        <p:spPr/>
        <p:txBody>
          <a:bodyPr/>
          <a:lstStyle/>
          <a:p>
            <a:r>
              <a:rPr lang="en-US" smtClean="0"/>
              <a:t>©SHRM 2008</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98F4C-BFFD-466E-AD08-63B3DDAF1FA5}" type="datetime1">
              <a:rPr lang="en-US" smtClean="0"/>
              <a:pPr/>
              <a:t>9/13/2018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©SHRM 2008</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Interview Preparation, Interviewing and Legal </a:t>
            </a:r>
            <a:r>
              <a:rPr lang="en-US" dirty="0" smtClean="0"/>
              <a:t>Considerations</a:t>
            </a:r>
            <a:endParaRPr lang="en-US" dirty="0"/>
          </a:p>
        </p:txBody>
      </p:sp>
      <p:sp>
        <p:nvSpPr>
          <p:cNvPr id="3" name="Subtitle 2"/>
          <p:cNvSpPr>
            <a:spLocks noGrp="1"/>
          </p:cNvSpPr>
          <p:nvPr>
            <p:ph type="subTitle" idx="1"/>
          </p:nvPr>
        </p:nvSpPr>
        <p:spPr/>
        <p:txBody>
          <a:bodyPr/>
          <a:lstStyle/>
          <a:p>
            <a:r>
              <a:rPr lang="en-US" dirty="0" smtClean="0"/>
              <a:t>HRM Lecture </a:t>
            </a:r>
            <a:r>
              <a:rPr lang="en-US" dirty="0" smtClean="0"/>
              <a:t>9 Part-I</a:t>
            </a:r>
            <a:endParaRPr lang="en-US" dirty="0" smtClean="0"/>
          </a:p>
        </p:txBody>
      </p:sp>
    </p:spTree>
    <p:extLst>
      <p:ext uri="{BB962C8B-B14F-4D97-AF65-F5344CB8AC3E}">
        <p14:creationId xmlns:p14="http://schemas.microsoft.com/office/powerpoint/2010/main" val="192431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3"/>
          <p:cNvSpPr>
            <a:spLocks noGrp="1"/>
          </p:cNvSpPr>
          <p:nvPr>
            <p:ph type="ftr" sz="quarter" idx="10"/>
          </p:nvPr>
        </p:nvSpPr>
        <p:spPr>
          <a:noFill/>
        </p:spPr>
        <p:txBody>
          <a:bodyPr/>
          <a:lstStyle/>
          <a:p>
            <a:endParaRPr lang="en-US" smtClean="0">
              <a:latin typeface="Garamond" pitchFamily="18" charset="0"/>
            </a:endParaRPr>
          </a:p>
          <a:p>
            <a:endParaRPr lang="en-US" smtClean="0"/>
          </a:p>
        </p:txBody>
      </p:sp>
      <p:sp>
        <p:nvSpPr>
          <p:cNvPr id="33795" name="Rectangle 7"/>
          <p:cNvSpPr>
            <a:spLocks noGrp="1" noChangeArrowheads="1"/>
          </p:cNvSpPr>
          <p:nvPr>
            <p:ph type="title"/>
          </p:nvPr>
        </p:nvSpPr>
        <p:spPr/>
        <p:txBody>
          <a:bodyPr/>
          <a:lstStyle/>
          <a:p>
            <a:pPr eaLnBrk="1" hangingPunct="1"/>
            <a:r>
              <a:rPr lang="en-US" smtClean="0"/>
              <a:t>Key Points to Remember</a:t>
            </a:r>
          </a:p>
        </p:txBody>
      </p:sp>
      <p:sp>
        <p:nvSpPr>
          <p:cNvPr id="33796" name="Rectangle 9"/>
          <p:cNvSpPr>
            <a:spLocks noGrp="1" noChangeArrowheads="1"/>
          </p:cNvSpPr>
          <p:nvPr>
            <p:ph type="body" idx="1"/>
          </p:nvPr>
        </p:nvSpPr>
        <p:spPr/>
        <p:txBody>
          <a:bodyPr/>
          <a:lstStyle/>
          <a:p>
            <a:pPr eaLnBrk="1" hangingPunct="1">
              <a:lnSpc>
                <a:spcPct val="85000"/>
              </a:lnSpc>
              <a:spcBef>
                <a:spcPct val="12000"/>
              </a:spcBef>
            </a:pPr>
            <a:r>
              <a:rPr lang="en-US" smtClean="0"/>
              <a:t>Interviews are an essential part of the hiring process</a:t>
            </a:r>
          </a:p>
          <a:p>
            <a:pPr eaLnBrk="1" hangingPunct="1">
              <a:lnSpc>
                <a:spcPct val="85000"/>
              </a:lnSpc>
              <a:spcBef>
                <a:spcPct val="12000"/>
              </a:spcBef>
            </a:pPr>
            <a:r>
              <a:rPr lang="en-US" smtClean="0"/>
              <a:t>You need to be a skilled interviewer</a:t>
            </a:r>
          </a:p>
          <a:p>
            <a:pPr eaLnBrk="1" hangingPunct="1">
              <a:lnSpc>
                <a:spcPct val="85000"/>
              </a:lnSpc>
              <a:spcBef>
                <a:spcPct val="12000"/>
              </a:spcBef>
            </a:pPr>
            <a:r>
              <a:rPr lang="en-US" smtClean="0"/>
              <a:t>You must be able to plan, conduct, and evaluate interviews with job candidates</a:t>
            </a:r>
          </a:p>
          <a:p>
            <a:pPr eaLnBrk="1" hangingPunct="1">
              <a:lnSpc>
                <a:spcPct val="85000"/>
              </a:lnSpc>
              <a:spcBef>
                <a:spcPct val="12000"/>
              </a:spcBef>
            </a:pPr>
            <a:r>
              <a:rPr lang="en-US" smtClean="0"/>
              <a:t>Avoid potentially discriminatory questions and judgments</a:t>
            </a:r>
          </a:p>
          <a:p>
            <a:pPr eaLnBrk="1" hangingPunct="1">
              <a:lnSpc>
                <a:spcPct val="85000"/>
              </a:lnSpc>
              <a:spcBef>
                <a:spcPct val="12000"/>
              </a:spcBef>
            </a:pPr>
            <a:r>
              <a:rPr lang="en-US" smtClean="0"/>
              <a:t>Call Human Resources if any questions or to ask for help</a:t>
            </a:r>
          </a:p>
        </p:txBody>
      </p:sp>
    </p:spTree>
    <p:extLst>
      <p:ext uri="{BB962C8B-B14F-4D97-AF65-F5344CB8AC3E}">
        <p14:creationId xmlns:p14="http://schemas.microsoft.com/office/powerpoint/2010/main" val="2434481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Act 1964</a:t>
            </a:r>
            <a:endParaRPr lang="en-US" dirty="0"/>
          </a:p>
        </p:txBody>
      </p:sp>
      <p:sp>
        <p:nvSpPr>
          <p:cNvPr id="3" name="Content Placeholder 2"/>
          <p:cNvSpPr>
            <a:spLocks noGrp="1"/>
          </p:cNvSpPr>
          <p:nvPr>
            <p:ph idx="1"/>
          </p:nvPr>
        </p:nvSpPr>
        <p:spPr/>
        <p:txBody>
          <a:bodyPr/>
          <a:lstStyle/>
          <a:p>
            <a:pPr algn="just"/>
            <a:r>
              <a:rPr lang="en-US" dirty="0" smtClean="0"/>
              <a:t>Protects several classes of people and pertains so many employment situations including interview</a:t>
            </a:r>
          </a:p>
          <a:p>
            <a:pPr algn="just"/>
            <a:r>
              <a:rPr lang="en-US" dirty="0" smtClean="0"/>
              <a:t>Prohibits discrimination on the basis of race, </a:t>
            </a:r>
            <a:r>
              <a:rPr lang="en-US" dirty="0" err="1" smtClean="0"/>
              <a:t>colour</a:t>
            </a:r>
            <a:r>
              <a:rPr lang="en-US" dirty="0" smtClean="0"/>
              <a:t>, religion, sex or national origin in all matters of employment from recruitment through discharge</a:t>
            </a:r>
          </a:p>
          <a:p>
            <a:pPr algn="just"/>
            <a:endParaRPr lang="en-US" dirty="0"/>
          </a:p>
        </p:txBody>
      </p:sp>
    </p:spTree>
    <p:extLst>
      <p:ext uri="{BB962C8B-B14F-4D97-AF65-F5344CB8AC3E}">
        <p14:creationId xmlns:p14="http://schemas.microsoft.com/office/powerpoint/2010/main" val="55993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Equal Pay </a:t>
            </a:r>
            <a:r>
              <a:rPr lang="en-US" dirty="0"/>
              <a:t>A</a:t>
            </a:r>
            <a:r>
              <a:rPr lang="en-US" dirty="0" smtClean="0"/>
              <a:t>ct of 1963</a:t>
            </a:r>
            <a:endParaRPr lang="en-US" dirty="0"/>
          </a:p>
        </p:txBody>
      </p:sp>
      <p:sp>
        <p:nvSpPr>
          <p:cNvPr id="3" name="Content Placeholder 2"/>
          <p:cNvSpPr>
            <a:spLocks noGrp="1"/>
          </p:cNvSpPr>
          <p:nvPr>
            <p:ph idx="1"/>
          </p:nvPr>
        </p:nvSpPr>
        <p:spPr/>
        <p:txBody>
          <a:bodyPr/>
          <a:lstStyle/>
          <a:p>
            <a:r>
              <a:rPr lang="en-US" dirty="0" smtClean="0"/>
              <a:t>Equal pay for men and women</a:t>
            </a:r>
          </a:p>
          <a:p>
            <a:r>
              <a:rPr lang="en-US" dirty="0" smtClean="0"/>
              <a:t>The work must be of comparable skill, effort and responsibility, performed under similar working conditions</a:t>
            </a:r>
            <a:endParaRPr lang="en-US" dirty="0"/>
          </a:p>
        </p:txBody>
      </p:sp>
    </p:spTree>
    <p:extLst>
      <p:ext uri="{BB962C8B-B14F-4D97-AF65-F5344CB8AC3E}">
        <p14:creationId xmlns:p14="http://schemas.microsoft.com/office/powerpoint/2010/main" val="3969698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 Discrimination in Employment </a:t>
            </a:r>
            <a:r>
              <a:rPr lang="en-US" dirty="0"/>
              <a:t>A</a:t>
            </a:r>
            <a:r>
              <a:rPr lang="en-US" dirty="0" smtClean="0"/>
              <a:t>ct of 1967</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a:t>The Age Discrimination in Employment Act of 1967 (ADEA) protects individuals who are 40 years of age or older from employment discrimination based on age. The ADEA’s protections apply to both employees and job applicants. Under the ADEA, it is unlawful to discriminate against a person because of his/her age with respect to any term, condition, or privilege of employment, including hiring, firing, promotion, layoff, compensation, benefits, job assignments, and training. The ADEA permits employers to favor older workers based on age even when doing so adversely affects a younger worker who is 40 or older</a:t>
            </a:r>
            <a:r>
              <a:rPr lang="en-US" dirty="0" smtClean="0"/>
              <a:t>.</a:t>
            </a:r>
          </a:p>
          <a:p>
            <a:pPr algn="just"/>
            <a:r>
              <a:rPr lang="en-US" dirty="0"/>
              <a:t>It is also unlawful to retaliate against an individual for opposing employment practices that discriminate based on age or for filing an age discrimination charge, testifying, or participating in any way in an investigation, proceeding, or litigation under the ADEA.</a:t>
            </a:r>
          </a:p>
        </p:txBody>
      </p:sp>
    </p:spTree>
    <p:extLst>
      <p:ext uri="{BB962C8B-B14F-4D97-AF65-F5344CB8AC3E}">
        <p14:creationId xmlns:p14="http://schemas.microsoft.com/office/powerpoint/2010/main" val="4274652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Pregnancy Discrimination </a:t>
            </a:r>
            <a:r>
              <a:rPr lang="en-US" dirty="0"/>
              <a:t>A</a:t>
            </a:r>
            <a:r>
              <a:rPr lang="en-US" dirty="0" smtClean="0"/>
              <a:t>ct of 1978</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a:t>The Pregnancy Discrimination Act (PDA) forbids discrimination based on pregnancy when it comes to any aspect of employment, including hiring, firing, pay, job assignments, promotions, layoff, training, fringe benefits, such as leave and health insurance, and any other term or condition of employment</a:t>
            </a:r>
            <a:r>
              <a:rPr lang="en-US" dirty="0" smtClean="0"/>
              <a:t>.</a:t>
            </a:r>
          </a:p>
          <a:p>
            <a:pPr algn="just"/>
            <a:r>
              <a:rPr lang="en-US" dirty="0"/>
              <a:t>Under the PDA, an employer that allows temporarily disabled employees to take disability leave or leave without pay, must allow an employee who is temporarily disabled due to pregnancy to do the same.</a:t>
            </a:r>
          </a:p>
        </p:txBody>
      </p:sp>
    </p:spTree>
    <p:extLst>
      <p:ext uri="{BB962C8B-B14F-4D97-AF65-F5344CB8AC3E}">
        <p14:creationId xmlns:p14="http://schemas.microsoft.com/office/powerpoint/2010/main" val="2163291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Drug-Free Workplace Act of 1988</a:t>
            </a:r>
            <a:endParaRPr lang="en-US" dirty="0"/>
          </a:p>
        </p:txBody>
      </p:sp>
      <p:sp>
        <p:nvSpPr>
          <p:cNvPr id="3" name="Content Placeholder 2"/>
          <p:cNvSpPr>
            <a:spLocks noGrp="1"/>
          </p:cNvSpPr>
          <p:nvPr>
            <p:ph idx="1"/>
          </p:nvPr>
        </p:nvSpPr>
        <p:spPr/>
        <p:txBody>
          <a:bodyPr/>
          <a:lstStyle/>
          <a:p>
            <a:pPr algn="just"/>
            <a:r>
              <a:rPr lang="en-US" b="1" dirty="0"/>
              <a:t>Applicability of Drug-Free Workplace </a:t>
            </a:r>
            <a:r>
              <a:rPr lang="en-US" b="1" dirty="0" smtClean="0"/>
              <a:t>Regulations</a:t>
            </a:r>
          </a:p>
          <a:p>
            <a:pPr algn="just"/>
            <a:r>
              <a:rPr lang="en-US" b="1" dirty="0"/>
              <a:t>Certifying A Drug-Free Workplace</a:t>
            </a:r>
            <a:endParaRPr lang="en-US" dirty="0"/>
          </a:p>
        </p:txBody>
      </p:sp>
    </p:spTree>
    <p:extLst>
      <p:ext uri="{BB962C8B-B14F-4D97-AF65-F5344CB8AC3E}">
        <p14:creationId xmlns:p14="http://schemas.microsoft.com/office/powerpoint/2010/main" val="219541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ceoskillfoundations.com/media/About_TD.jpg"/>
          <p:cNvPicPr>
            <a:picLocks noChangeAspect="1" noChangeArrowheads="1"/>
          </p:cNvPicPr>
          <p:nvPr/>
        </p:nvPicPr>
        <p:blipFill>
          <a:blip r:embed="rId3"/>
          <a:srcRect/>
          <a:stretch>
            <a:fillRect/>
          </a:stretch>
        </p:blipFill>
        <p:spPr bwMode="auto">
          <a:xfrm>
            <a:off x="0" y="1758244"/>
            <a:ext cx="9088755" cy="3366206"/>
          </a:xfrm>
          <a:prstGeom prst="rect">
            <a:avLst/>
          </a:prstGeom>
          <a:noFill/>
        </p:spPr>
      </p:pic>
      <p:sp>
        <p:nvSpPr>
          <p:cNvPr id="5" name="TextBox 4"/>
          <p:cNvSpPr txBox="1"/>
          <p:nvPr/>
        </p:nvSpPr>
        <p:spPr>
          <a:xfrm>
            <a:off x="-1295400" y="3962400"/>
            <a:ext cx="7162800" cy="707886"/>
          </a:xfrm>
          <a:prstGeom prst="rect">
            <a:avLst/>
          </a:prstGeom>
          <a:noFill/>
        </p:spPr>
        <p:txBody>
          <a:bodyPr wrap="square" rtlCol="0">
            <a:spAutoFit/>
          </a:bodyPr>
          <a:lstStyle/>
          <a:p>
            <a:pPr algn="ctr"/>
            <a:r>
              <a:rPr lang="en-US" sz="4000" b="1" dirty="0" smtClean="0">
                <a:solidFill>
                  <a:schemeClr val="accent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Lecture </a:t>
            </a:r>
            <a:r>
              <a:rPr lang="en-US" sz="4000" b="1" dirty="0" smtClean="0">
                <a:solidFill>
                  <a:schemeClr val="accent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 Part-II</a:t>
            </a:r>
            <a:endParaRPr lang="en-US" sz="4000" b="1" dirty="0">
              <a:solidFill>
                <a:schemeClr val="accent5"/>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7510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2818" name="Rectangle 2"/>
          <p:cNvSpPr>
            <a:spLocks noGrp="1" noChangeArrowheads="1"/>
          </p:cNvSpPr>
          <p:nvPr>
            <p:ph type="title"/>
          </p:nvPr>
        </p:nvSpPr>
        <p:spPr/>
        <p:txBody>
          <a:bodyPr/>
          <a:lstStyle/>
          <a:p>
            <a:pPr eaLnBrk="1" hangingPunct="1">
              <a:defRPr/>
            </a:pPr>
            <a:r>
              <a:rPr lang="en-US" dirty="0" smtClean="0"/>
              <a:t>The Training Process</a:t>
            </a:r>
          </a:p>
        </p:txBody>
      </p:sp>
      <p:sp>
        <p:nvSpPr>
          <p:cNvPr id="2722819" name="Rectangle 3"/>
          <p:cNvSpPr>
            <a:spLocks noGrp="1" noChangeArrowheads="1"/>
          </p:cNvSpPr>
          <p:nvPr>
            <p:ph type="body" idx="1"/>
          </p:nvPr>
        </p:nvSpPr>
        <p:spPr>
          <a:xfrm>
            <a:off x="525463" y="1050925"/>
            <a:ext cx="6240462" cy="5211763"/>
          </a:xfrm>
        </p:spPr>
        <p:txBody>
          <a:bodyPr>
            <a:normAutofit fontScale="77500" lnSpcReduction="20000"/>
          </a:bodyPr>
          <a:lstStyle/>
          <a:p>
            <a:pPr eaLnBrk="1" hangingPunct="1">
              <a:spcBef>
                <a:spcPct val="45000"/>
              </a:spcBef>
              <a:defRPr/>
            </a:pPr>
            <a:r>
              <a:rPr lang="en-US" dirty="0" smtClean="0"/>
              <a:t>Training</a:t>
            </a:r>
          </a:p>
          <a:p>
            <a:pPr lvl="1" eaLnBrk="1" hangingPunct="1">
              <a:spcBef>
                <a:spcPct val="45000"/>
              </a:spcBef>
              <a:defRPr/>
            </a:pPr>
            <a:r>
              <a:rPr lang="en-US" dirty="0" smtClean="0"/>
              <a:t>Is the process of teaching new employees </a:t>
            </a:r>
            <a:br>
              <a:rPr lang="en-US" dirty="0" smtClean="0"/>
            </a:br>
            <a:r>
              <a:rPr lang="en-US" dirty="0" smtClean="0"/>
              <a:t>the basic skills they need to perform their jobs</a:t>
            </a:r>
          </a:p>
          <a:p>
            <a:pPr lvl="1" eaLnBrk="1" hangingPunct="1">
              <a:spcBef>
                <a:spcPct val="45000"/>
              </a:spcBef>
              <a:defRPr/>
            </a:pPr>
            <a:r>
              <a:rPr lang="en-US" dirty="0" smtClean="0"/>
              <a:t>Is a hallmark of good management</a:t>
            </a:r>
          </a:p>
          <a:p>
            <a:pPr lvl="1" eaLnBrk="1" hangingPunct="1">
              <a:spcBef>
                <a:spcPct val="45000"/>
              </a:spcBef>
              <a:defRPr/>
            </a:pPr>
            <a:r>
              <a:rPr lang="en-US" dirty="0" smtClean="0"/>
              <a:t>Reduces an employer’s exposure to negligent training liability</a:t>
            </a:r>
          </a:p>
          <a:p>
            <a:pPr eaLnBrk="1" hangingPunct="1">
              <a:spcBef>
                <a:spcPct val="45000"/>
              </a:spcBef>
              <a:defRPr/>
            </a:pPr>
            <a:r>
              <a:rPr lang="en-US" dirty="0" smtClean="0"/>
              <a:t>Training’s Strategic Context</a:t>
            </a:r>
          </a:p>
          <a:p>
            <a:pPr lvl="1" eaLnBrk="1" hangingPunct="1">
              <a:spcBef>
                <a:spcPct val="45000"/>
              </a:spcBef>
              <a:defRPr/>
            </a:pPr>
            <a:r>
              <a:rPr lang="en-US" dirty="0" smtClean="0"/>
              <a:t>The aims of firm’s training programs must make sense in terms of the company’s strategic goals.</a:t>
            </a:r>
          </a:p>
          <a:p>
            <a:pPr lvl="1" eaLnBrk="1" hangingPunct="1">
              <a:spcBef>
                <a:spcPct val="45000"/>
              </a:spcBef>
              <a:defRPr/>
            </a:pPr>
            <a:r>
              <a:rPr lang="en-US" dirty="0" smtClean="0"/>
              <a:t>Training fosters employee learning, which results in enhanced organizational performance.</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F:\Courses I Teach\Human Resource Development\Lec 1\untitled.bmp"/>
          <p:cNvPicPr>
            <a:picLocks noChangeAspect="1" noChangeArrowheads="1"/>
          </p:cNvPicPr>
          <p:nvPr/>
        </p:nvPicPr>
        <p:blipFill>
          <a:blip r:embed="rId2"/>
          <a:srcRect/>
          <a:stretch>
            <a:fillRect/>
          </a:stretch>
        </p:blipFill>
        <p:spPr bwMode="auto">
          <a:xfrm>
            <a:off x="4191000" y="0"/>
            <a:ext cx="6096000" cy="6858000"/>
          </a:xfrm>
          <a:prstGeom prst="rect">
            <a:avLst/>
          </a:prstGeom>
          <a:noFill/>
          <a:ln w="9525">
            <a:noFill/>
            <a:miter lim="800000"/>
            <a:headEnd/>
            <a:tailEnd/>
          </a:ln>
        </p:spPr>
      </p:pic>
      <p:sp>
        <p:nvSpPr>
          <p:cNvPr id="8194" name="Rectangle 2"/>
          <p:cNvSpPr>
            <a:spLocks noGrp="1" noChangeArrowheads="1"/>
          </p:cNvSpPr>
          <p:nvPr>
            <p:ph type="title" idx="4294967295"/>
          </p:nvPr>
        </p:nvSpPr>
        <p:spPr>
          <a:xfrm>
            <a:off x="-1143000" y="274638"/>
            <a:ext cx="8229600" cy="1143000"/>
          </a:xfrm>
        </p:spPr>
        <p:txBody>
          <a:bodyPr/>
          <a:lstStyle/>
          <a:p>
            <a:pPr eaLnBrk="1" hangingPunct="1"/>
            <a:r>
              <a:rPr lang="en-US" sz="2400" b="1" dirty="0" smtClean="0">
                <a:solidFill>
                  <a:srgbClr val="A50021"/>
                </a:solidFill>
              </a:rPr>
              <a:t>Five-step Training &amp; Development Process</a:t>
            </a:r>
          </a:p>
        </p:txBody>
      </p:sp>
      <p:sp>
        <p:nvSpPr>
          <p:cNvPr id="8195" name="Rectangle 3"/>
          <p:cNvSpPr>
            <a:spLocks noGrp="1" noChangeArrowheads="1"/>
          </p:cNvSpPr>
          <p:nvPr>
            <p:ph type="body" idx="4294967295"/>
          </p:nvPr>
        </p:nvSpPr>
        <p:spPr>
          <a:xfrm>
            <a:off x="762000" y="1600200"/>
            <a:ext cx="7010400" cy="4386262"/>
          </a:xfrm>
        </p:spPr>
        <p:txBody>
          <a:bodyPr>
            <a:normAutofit lnSpcReduction="10000"/>
          </a:bodyPr>
          <a:lstStyle/>
          <a:p>
            <a:pPr algn="just" eaLnBrk="1" hangingPunct="1">
              <a:buFont typeface="Wingdings" pitchFamily="2" charset="2"/>
              <a:buNone/>
            </a:pPr>
            <a:r>
              <a:rPr lang="en-GB" sz="2400" b="1" dirty="0" smtClean="0">
                <a:cs typeface="Arial" charset="0"/>
              </a:rPr>
              <a:t>	</a:t>
            </a:r>
            <a:r>
              <a:rPr lang="en-GB" sz="2400" b="1" dirty="0" smtClean="0">
                <a:solidFill>
                  <a:srgbClr val="0070C0"/>
                </a:solidFill>
                <a:cs typeface="Arial" charset="0"/>
              </a:rPr>
              <a:t>1. Needs analysis</a:t>
            </a:r>
          </a:p>
          <a:p>
            <a:pPr algn="just" eaLnBrk="1" hangingPunct="1">
              <a:buFont typeface="Wingdings" pitchFamily="2" charset="2"/>
              <a:buNone/>
            </a:pPr>
            <a:r>
              <a:rPr lang="en-GB" sz="2400" b="1" dirty="0" smtClean="0">
                <a:cs typeface="Arial" charset="0"/>
              </a:rPr>
              <a:t>	</a:t>
            </a:r>
            <a:r>
              <a:rPr lang="en-GB" sz="1800" b="1" dirty="0" smtClean="0">
                <a:cs typeface="Arial" charset="0"/>
              </a:rPr>
              <a:t>identify specific job performance</a:t>
            </a:r>
            <a:endParaRPr lang="en-GB" sz="2400" b="1" dirty="0" smtClean="0">
              <a:cs typeface="Arial" charset="0"/>
            </a:endParaRPr>
          </a:p>
          <a:p>
            <a:pPr algn="just" eaLnBrk="1" hangingPunct="1">
              <a:buFont typeface="Wingdings" pitchFamily="2" charset="2"/>
              <a:buNone/>
            </a:pPr>
            <a:r>
              <a:rPr lang="en-GB" sz="2400" b="1" dirty="0" smtClean="0">
                <a:cs typeface="Arial" charset="0"/>
              </a:rPr>
              <a:t>	</a:t>
            </a:r>
            <a:r>
              <a:rPr lang="en-GB" sz="2400" b="1" dirty="0" smtClean="0">
                <a:solidFill>
                  <a:srgbClr val="0070C0"/>
                </a:solidFill>
                <a:cs typeface="Arial" charset="0"/>
              </a:rPr>
              <a:t>2. Instructional design</a:t>
            </a:r>
          </a:p>
          <a:p>
            <a:pPr algn="just" eaLnBrk="1" hangingPunct="1">
              <a:buFont typeface="Wingdings" pitchFamily="2" charset="2"/>
              <a:buNone/>
            </a:pPr>
            <a:r>
              <a:rPr lang="en-GB" sz="2400" b="1" dirty="0" smtClean="0">
                <a:cs typeface="Arial" charset="0"/>
              </a:rPr>
              <a:t>	</a:t>
            </a:r>
            <a:r>
              <a:rPr lang="en-GB" sz="1800" b="1" dirty="0" smtClean="0">
                <a:cs typeface="Arial" charset="0"/>
              </a:rPr>
              <a:t>compile training program contents</a:t>
            </a:r>
          </a:p>
          <a:p>
            <a:pPr algn="just" eaLnBrk="1" hangingPunct="1">
              <a:buFont typeface="Wingdings" pitchFamily="2" charset="2"/>
              <a:buNone/>
            </a:pPr>
            <a:r>
              <a:rPr lang="en-GB" sz="2400" b="1" dirty="0" smtClean="0">
                <a:cs typeface="Arial" charset="0"/>
              </a:rPr>
              <a:t>	</a:t>
            </a:r>
            <a:r>
              <a:rPr lang="en-GB" sz="2400" b="1" dirty="0" smtClean="0">
                <a:solidFill>
                  <a:srgbClr val="0070C0"/>
                </a:solidFill>
                <a:cs typeface="Arial" charset="0"/>
              </a:rPr>
              <a:t>3. Validation</a:t>
            </a:r>
          </a:p>
          <a:p>
            <a:pPr algn="just" eaLnBrk="1" hangingPunct="1">
              <a:buFont typeface="Wingdings" pitchFamily="2" charset="2"/>
              <a:buNone/>
            </a:pPr>
            <a:r>
              <a:rPr lang="en-GB" sz="2400" b="1" dirty="0" smtClean="0">
                <a:cs typeface="Arial" charset="0"/>
              </a:rPr>
              <a:t>	</a:t>
            </a:r>
            <a:r>
              <a:rPr lang="en-GB" sz="1800" b="1" dirty="0" smtClean="0">
                <a:cs typeface="Arial" charset="0"/>
              </a:rPr>
              <a:t>Workout bugs: Grey areas</a:t>
            </a:r>
          </a:p>
          <a:p>
            <a:pPr algn="just" eaLnBrk="1" hangingPunct="1">
              <a:buFont typeface="Wingdings" pitchFamily="2" charset="2"/>
              <a:buNone/>
            </a:pPr>
            <a:r>
              <a:rPr lang="en-GB" sz="2400" b="1" dirty="0" smtClean="0">
                <a:cs typeface="Arial" charset="0"/>
              </a:rPr>
              <a:t>	</a:t>
            </a:r>
            <a:r>
              <a:rPr lang="en-GB" sz="2400" b="1" dirty="0" smtClean="0">
                <a:solidFill>
                  <a:srgbClr val="0070C0"/>
                </a:solidFill>
                <a:cs typeface="Arial" charset="0"/>
              </a:rPr>
              <a:t>4. Implement the program</a:t>
            </a:r>
          </a:p>
          <a:p>
            <a:pPr algn="just" eaLnBrk="1" hangingPunct="1">
              <a:buFont typeface="Wingdings" pitchFamily="2" charset="2"/>
              <a:buNone/>
            </a:pPr>
            <a:r>
              <a:rPr lang="en-GB" sz="2400" b="1" dirty="0" smtClean="0">
                <a:cs typeface="Arial" charset="0"/>
              </a:rPr>
              <a:t>	</a:t>
            </a:r>
            <a:r>
              <a:rPr lang="en-GB" sz="1800" b="1" dirty="0" smtClean="0">
                <a:cs typeface="Arial" charset="0"/>
              </a:rPr>
              <a:t>training the targeted employee groups</a:t>
            </a:r>
            <a:endParaRPr lang="en-GB" sz="2400" b="1" dirty="0" smtClean="0">
              <a:cs typeface="Arial" charset="0"/>
            </a:endParaRPr>
          </a:p>
          <a:p>
            <a:pPr algn="just" eaLnBrk="1" hangingPunct="1">
              <a:buFont typeface="Wingdings" pitchFamily="2" charset="2"/>
              <a:buNone/>
            </a:pPr>
            <a:r>
              <a:rPr lang="en-GB" sz="2400" b="1" dirty="0" smtClean="0">
                <a:solidFill>
                  <a:srgbClr val="0070C0"/>
                </a:solidFill>
                <a:cs typeface="Arial" charset="0"/>
              </a:rPr>
              <a:t>	5. Evaluation </a:t>
            </a:r>
          </a:p>
          <a:p>
            <a:pPr algn="just" eaLnBrk="1" hangingPunct="1">
              <a:buFont typeface="Wingdings" pitchFamily="2" charset="2"/>
              <a:buNone/>
            </a:pPr>
            <a:r>
              <a:rPr lang="en-GB" sz="2400" b="1" dirty="0" smtClean="0">
                <a:cs typeface="Arial" charset="0"/>
              </a:rPr>
              <a:t>	</a:t>
            </a:r>
            <a:r>
              <a:rPr lang="en-GB" sz="1800" b="1" dirty="0" smtClean="0">
                <a:cs typeface="Arial" charset="0"/>
              </a:rPr>
              <a:t>access the program success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Training Programs</a:t>
            </a:r>
            <a:endParaRPr lang="en-US" dirty="0"/>
          </a:p>
        </p:txBody>
      </p:sp>
      <p:sp>
        <p:nvSpPr>
          <p:cNvPr id="3" name="Content Placeholder 2"/>
          <p:cNvSpPr>
            <a:spLocks noGrp="1"/>
          </p:cNvSpPr>
          <p:nvPr>
            <p:ph sz="quarter" idx="1"/>
          </p:nvPr>
        </p:nvSpPr>
        <p:spPr>
          <a:xfrm>
            <a:off x="457200" y="1524000"/>
            <a:ext cx="5410200" cy="4525963"/>
          </a:xfrm>
        </p:spPr>
        <p:txBody>
          <a:bodyPr>
            <a:normAutofit fontScale="77500" lnSpcReduction="20000"/>
          </a:bodyPr>
          <a:lstStyle/>
          <a:p>
            <a:pPr algn="just">
              <a:buNone/>
            </a:pPr>
            <a:r>
              <a:rPr lang="en-US" dirty="0" smtClean="0"/>
              <a:t>	Training should be conducted in a systematic order so as to derive expected benefits from it. The training system involves four stages, namely:</a:t>
            </a:r>
          </a:p>
          <a:p>
            <a:pPr algn="just">
              <a:buNone/>
            </a:pPr>
            <a:r>
              <a:rPr lang="en-US" dirty="0" smtClean="0"/>
              <a:t>	</a:t>
            </a:r>
            <a:r>
              <a:rPr lang="en-US" b="1" dirty="0" smtClean="0"/>
              <a:t>a.</a:t>
            </a:r>
            <a:r>
              <a:rPr lang="en-US" dirty="0" smtClean="0"/>
              <a:t> Assessment of training and development programs needs.</a:t>
            </a:r>
          </a:p>
          <a:p>
            <a:pPr algn="just">
              <a:buNone/>
            </a:pPr>
            <a:r>
              <a:rPr lang="en-US" dirty="0" smtClean="0"/>
              <a:t>	</a:t>
            </a:r>
            <a:r>
              <a:rPr lang="en-US" b="1" dirty="0" smtClean="0"/>
              <a:t>b.</a:t>
            </a:r>
            <a:r>
              <a:rPr lang="en-US" dirty="0" smtClean="0"/>
              <a:t> Designing the training and development programs.</a:t>
            </a:r>
          </a:p>
          <a:p>
            <a:pPr algn="just">
              <a:buNone/>
            </a:pPr>
            <a:r>
              <a:rPr lang="en-US" dirty="0" smtClean="0"/>
              <a:t>	</a:t>
            </a:r>
            <a:r>
              <a:rPr lang="en-US" b="1" dirty="0" smtClean="0"/>
              <a:t>c. </a:t>
            </a:r>
            <a:r>
              <a:rPr lang="en-US" dirty="0" smtClean="0"/>
              <a:t>Implementation of the training program</a:t>
            </a:r>
          </a:p>
          <a:p>
            <a:pPr algn="just">
              <a:buNone/>
            </a:pPr>
            <a:r>
              <a:rPr lang="en-US" dirty="0" smtClean="0"/>
              <a:t>	</a:t>
            </a:r>
            <a:r>
              <a:rPr lang="en-US" b="1" dirty="0" smtClean="0"/>
              <a:t>d.</a:t>
            </a:r>
            <a:r>
              <a:rPr lang="en-US" dirty="0" smtClean="0"/>
              <a:t> Evaluation of the training program</a:t>
            </a:r>
            <a:endParaRPr lang="en-US" dirty="0"/>
          </a:p>
        </p:txBody>
      </p:sp>
      <p:pic>
        <p:nvPicPr>
          <p:cNvPr id="4" name="Picture 6" descr="F:\Courses I Teach\Human Resource Development\Lec 1\untitled.bmp"/>
          <p:cNvPicPr>
            <a:picLocks noChangeAspect="1" noChangeArrowheads="1"/>
          </p:cNvPicPr>
          <p:nvPr/>
        </p:nvPicPr>
        <p:blipFill>
          <a:blip r:embed="rId2"/>
          <a:srcRect/>
          <a:stretch>
            <a:fillRect/>
          </a:stretch>
        </p:blipFill>
        <p:spPr bwMode="auto">
          <a:xfrm>
            <a:off x="5410200" y="1219200"/>
            <a:ext cx="3657600" cy="505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p:spPr>
        <p:txBody>
          <a:bodyPr/>
          <a:lstStyle/>
          <a:p>
            <a:endParaRPr lang="en-US" smtClean="0">
              <a:latin typeface="Garamond" pitchFamily="18" charset="0"/>
            </a:endParaRPr>
          </a:p>
          <a:p>
            <a:endParaRPr lang="en-US" smtClean="0"/>
          </a:p>
        </p:txBody>
      </p:sp>
      <p:sp>
        <p:nvSpPr>
          <p:cNvPr id="18435" name="Rectangle 5"/>
          <p:cNvSpPr>
            <a:spLocks noGrp="1" noChangeArrowheads="1"/>
          </p:cNvSpPr>
          <p:nvPr>
            <p:ph type="title"/>
          </p:nvPr>
        </p:nvSpPr>
        <p:spPr/>
        <p:txBody>
          <a:bodyPr/>
          <a:lstStyle/>
          <a:p>
            <a:pPr eaLnBrk="1" hangingPunct="1"/>
            <a:r>
              <a:rPr lang="en-US" sz="4000" dirty="0" smtClean="0"/>
              <a:t>Why Interviews Are Important</a:t>
            </a:r>
          </a:p>
        </p:txBody>
      </p:sp>
      <p:sp>
        <p:nvSpPr>
          <p:cNvPr id="18436" name="Rectangle 7"/>
          <p:cNvSpPr>
            <a:spLocks noGrp="1" noChangeArrowheads="1"/>
          </p:cNvSpPr>
          <p:nvPr>
            <p:ph type="body" idx="1"/>
          </p:nvPr>
        </p:nvSpPr>
        <p:spPr/>
        <p:txBody>
          <a:bodyPr/>
          <a:lstStyle/>
          <a:p>
            <a:pPr eaLnBrk="1" hangingPunct="1">
              <a:buFont typeface="Times"/>
              <a:buNone/>
            </a:pPr>
            <a:r>
              <a:rPr lang="en-US" smtClean="0"/>
              <a:t>Interviews:</a:t>
            </a:r>
          </a:p>
          <a:p>
            <a:pPr eaLnBrk="1" hangingPunct="1"/>
            <a:r>
              <a:rPr lang="en-US" smtClean="0"/>
              <a:t>Give you an opportunity to meet job candidates face-to-face</a:t>
            </a:r>
          </a:p>
          <a:p>
            <a:pPr eaLnBrk="1" hangingPunct="1"/>
            <a:r>
              <a:rPr lang="en-US" smtClean="0"/>
              <a:t>Help you to assess a candidate’s strengths, weaknesses, and suitability for the job</a:t>
            </a:r>
          </a:p>
          <a:p>
            <a:pPr eaLnBrk="1" hangingPunct="1"/>
            <a:r>
              <a:rPr lang="en-US" smtClean="0"/>
              <a:t>Provide you with the information you need for making the best hiring decisions</a:t>
            </a:r>
          </a:p>
        </p:txBody>
      </p:sp>
    </p:spTree>
    <p:extLst>
      <p:ext uri="{BB962C8B-B14F-4D97-AF65-F5344CB8AC3E}">
        <p14:creationId xmlns:p14="http://schemas.microsoft.com/office/powerpoint/2010/main" val="2775428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01600" y="1905000"/>
            <a:ext cx="8940800" cy="2438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3058" name="Rectangle 2"/>
          <p:cNvSpPr>
            <a:spLocks noGrp="1" noChangeArrowheads="1"/>
          </p:cNvSpPr>
          <p:nvPr>
            <p:ph type="title"/>
          </p:nvPr>
        </p:nvSpPr>
        <p:spPr>
          <a:xfrm>
            <a:off x="928688" y="366713"/>
            <a:ext cx="7286625" cy="625475"/>
          </a:xfrm>
        </p:spPr>
        <p:txBody>
          <a:bodyPr>
            <a:normAutofit fontScale="90000"/>
          </a:bodyPr>
          <a:lstStyle/>
          <a:p>
            <a:pPr algn="ctr" eaLnBrk="1" hangingPunct="1">
              <a:defRPr/>
            </a:pPr>
            <a:r>
              <a:rPr lang="en-US" dirty="0" smtClean="0"/>
              <a:t>Analyzing Training Needs</a:t>
            </a:r>
          </a:p>
        </p:txBody>
      </p:sp>
      <p:grpSp>
        <p:nvGrpSpPr>
          <p:cNvPr id="2" name="Group 15"/>
          <p:cNvGrpSpPr>
            <a:grpSpLocks/>
          </p:cNvGrpSpPr>
          <p:nvPr/>
        </p:nvGrpSpPr>
        <p:grpSpPr bwMode="auto">
          <a:xfrm>
            <a:off x="1104900" y="1668463"/>
            <a:ext cx="6934200" cy="3224212"/>
            <a:chOff x="696" y="1051"/>
            <a:chExt cx="4368" cy="2031"/>
          </a:xfrm>
        </p:grpSpPr>
        <p:sp>
          <p:nvSpPr>
            <p:cNvPr id="15366" name="AutoShape 10" descr="grayfill01"/>
            <p:cNvSpPr>
              <a:spLocks noChangeArrowheads="1"/>
            </p:cNvSpPr>
            <p:nvPr/>
          </p:nvSpPr>
          <p:spPr bwMode="auto">
            <a:xfrm>
              <a:off x="696" y="2313"/>
              <a:ext cx="1954" cy="759"/>
            </a:xfrm>
            <a:prstGeom prst="roundRect">
              <a:avLst>
                <a:gd name="adj" fmla="val 16667"/>
              </a:avLst>
            </a:prstGeom>
            <a:blipFill dpi="0" rotWithShape="1">
              <a:blip r:embed="rId3"/>
              <a:srcRect/>
              <a:stretch>
                <a:fillRect/>
              </a:stretch>
            </a:blipFill>
            <a:ln w="76200" algn="ctr">
              <a:solidFill>
                <a:srgbClr val="C0C0C0"/>
              </a:solidFill>
              <a:round/>
              <a:headEnd/>
              <a:tailEnd/>
            </a:ln>
          </p:spPr>
          <p:txBody>
            <a:bodyPr lIns="0" tIns="0" rIns="0" bIns="0" anchor="ctr" anchorCtr="1"/>
            <a:lstStyle/>
            <a:p>
              <a:pPr algn="ctr"/>
              <a:r>
                <a:rPr lang="en-US" sz="2000">
                  <a:latin typeface="Franklin Gothic Medium" pitchFamily="34" charset="0"/>
                </a:rPr>
                <a:t>Task Analysis: </a:t>
              </a:r>
              <a:br>
                <a:rPr lang="en-US" sz="2000">
                  <a:latin typeface="Franklin Gothic Medium" pitchFamily="34" charset="0"/>
                </a:rPr>
              </a:br>
              <a:r>
                <a:rPr lang="en-US" sz="1800">
                  <a:latin typeface="Franklin Gothic Medium" pitchFamily="34" charset="0"/>
                </a:rPr>
                <a:t>Assessing new employees’ training needs</a:t>
              </a:r>
            </a:p>
          </p:txBody>
        </p:sp>
        <p:sp>
          <p:nvSpPr>
            <p:cNvPr id="15367" name="AutoShape 11" descr="greenfill02"/>
            <p:cNvSpPr>
              <a:spLocks noChangeArrowheads="1"/>
            </p:cNvSpPr>
            <p:nvPr/>
          </p:nvSpPr>
          <p:spPr bwMode="auto">
            <a:xfrm>
              <a:off x="3110" y="2323"/>
              <a:ext cx="1954" cy="759"/>
            </a:xfrm>
            <a:prstGeom prst="roundRect">
              <a:avLst>
                <a:gd name="adj" fmla="val 16667"/>
              </a:avLst>
            </a:prstGeom>
            <a:blipFill dpi="0" rotWithShape="1">
              <a:blip r:embed="rId4"/>
              <a:srcRect/>
              <a:stretch>
                <a:fillRect/>
              </a:stretch>
            </a:blipFill>
            <a:ln w="76200" algn="ctr">
              <a:solidFill>
                <a:srgbClr val="009999"/>
              </a:solidFill>
              <a:round/>
              <a:headEnd/>
              <a:tailEnd/>
            </a:ln>
          </p:spPr>
          <p:txBody>
            <a:bodyPr lIns="0" tIns="0" rIns="0" bIns="0" anchor="ctr" anchorCtr="1"/>
            <a:lstStyle/>
            <a:p>
              <a:pPr algn="ctr"/>
              <a:r>
                <a:rPr lang="en-US" sz="2000">
                  <a:latin typeface="Franklin Gothic Medium" pitchFamily="34" charset="0"/>
                </a:rPr>
                <a:t>Performance Analysis: </a:t>
              </a:r>
              <a:r>
                <a:rPr lang="en-US" sz="1800">
                  <a:latin typeface="Franklin Gothic Medium" pitchFamily="34" charset="0"/>
                </a:rPr>
                <a:t>Assessing current employees’ training needs</a:t>
              </a:r>
            </a:p>
          </p:txBody>
        </p:sp>
        <p:cxnSp>
          <p:nvCxnSpPr>
            <p:cNvPr id="15368" name="AutoShape 12"/>
            <p:cNvCxnSpPr>
              <a:cxnSpLocks noChangeShapeType="1"/>
              <a:stCxn id="15370" idx="0"/>
              <a:endCxn id="15366" idx="0"/>
            </p:cNvCxnSpPr>
            <p:nvPr/>
          </p:nvCxnSpPr>
          <p:spPr bwMode="auto">
            <a:xfrm flipH="1">
              <a:off x="1673" y="1051"/>
              <a:ext cx="1196" cy="1238"/>
            </a:xfrm>
            <a:prstGeom prst="straightConnector1">
              <a:avLst/>
            </a:prstGeom>
            <a:noFill/>
            <a:ln w="38100">
              <a:solidFill>
                <a:schemeClr val="tx1"/>
              </a:solidFill>
              <a:round/>
              <a:headEnd/>
              <a:tailEnd type="stealth" w="lg" len="lg"/>
            </a:ln>
          </p:spPr>
        </p:cxnSp>
        <p:cxnSp>
          <p:nvCxnSpPr>
            <p:cNvPr id="15369" name="AutoShape 13"/>
            <p:cNvCxnSpPr>
              <a:cxnSpLocks noChangeShapeType="1"/>
              <a:stCxn id="15370" idx="0"/>
              <a:endCxn id="15367" idx="0"/>
            </p:cNvCxnSpPr>
            <p:nvPr/>
          </p:nvCxnSpPr>
          <p:spPr bwMode="auto">
            <a:xfrm>
              <a:off x="2869" y="1051"/>
              <a:ext cx="1218" cy="1248"/>
            </a:xfrm>
            <a:prstGeom prst="straightConnector1">
              <a:avLst/>
            </a:prstGeom>
            <a:noFill/>
            <a:ln w="38100">
              <a:solidFill>
                <a:schemeClr val="tx1"/>
              </a:solidFill>
              <a:round/>
              <a:headEnd/>
              <a:tailEnd type="stealth" w="lg" len="lg"/>
            </a:ln>
          </p:spPr>
        </p:cxnSp>
        <p:sp>
          <p:nvSpPr>
            <p:cNvPr id="15370" name="AutoShape 14" descr="brownfill01"/>
            <p:cNvSpPr>
              <a:spLocks noChangeArrowheads="1"/>
            </p:cNvSpPr>
            <p:nvPr/>
          </p:nvSpPr>
          <p:spPr bwMode="auto">
            <a:xfrm>
              <a:off x="1958" y="1075"/>
              <a:ext cx="1822" cy="661"/>
            </a:xfrm>
            <a:prstGeom prst="roundRect">
              <a:avLst>
                <a:gd name="adj" fmla="val 16667"/>
              </a:avLst>
            </a:prstGeom>
            <a:blipFill dpi="0" rotWithShape="1">
              <a:blip r:embed="rId5"/>
              <a:srcRect/>
              <a:stretch>
                <a:fillRect/>
              </a:stretch>
            </a:blipFill>
            <a:ln w="76200" algn="ctr">
              <a:solidFill>
                <a:srgbClr val="EB9F39"/>
              </a:solidFill>
              <a:round/>
              <a:headEnd/>
              <a:tailEnd/>
            </a:ln>
          </p:spPr>
          <p:txBody>
            <a:bodyPr lIns="0" tIns="0" rIns="0" bIns="0" anchor="ctr" anchorCtr="1"/>
            <a:lstStyle/>
            <a:p>
              <a:pPr algn="ctr"/>
              <a:r>
                <a:rPr lang="en-US" sz="2400">
                  <a:latin typeface="Franklin Gothic Medium" pitchFamily="34" charset="0"/>
                </a:rPr>
                <a:t>Training Needs Analysis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eaLnBrk="1" hangingPunct="1"/>
            <a:r>
              <a:rPr lang="en-US" sz="3400" b="1" smtClean="0">
                <a:solidFill>
                  <a:srgbClr val="A50021"/>
                </a:solidFill>
              </a:rPr>
              <a:t>Analyzing Training Needs</a:t>
            </a:r>
          </a:p>
        </p:txBody>
      </p:sp>
      <p:sp>
        <p:nvSpPr>
          <p:cNvPr id="9219" name="Rectangle 3"/>
          <p:cNvSpPr>
            <a:spLocks noGrp="1" noChangeArrowheads="1"/>
          </p:cNvSpPr>
          <p:nvPr>
            <p:ph type="body" idx="4294967295"/>
          </p:nvPr>
        </p:nvSpPr>
        <p:spPr>
          <a:xfrm>
            <a:off x="457200" y="1143001"/>
            <a:ext cx="8229600" cy="2438400"/>
          </a:xfrm>
        </p:spPr>
        <p:txBody>
          <a:bodyPr>
            <a:normAutofit fontScale="92500"/>
          </a:bodyPr>
          <a:lstStyle/>
          <a:p>
            <a:pPr algn="just" eaLnBrk="1" hangingPunct="1">
              <a:buFont typeface="Wingdings" pitchFamily="2" charset="2"/>
              <a:buNone/>
            </a:pPr>
            <a:endParaRPr lang="en-GB" sz="1800" b="1" dirty="0" smtClean="0">
              <a:solidFill>
                <a:srgbClr val="0000CC"/>
              </a:solidFill>
              <a:cs typeface="Arial" charset="0"/>
            </a:endParaRPr>
          </a:p>
          <a:p>
            <a:pPr algn="just" eaLnBrk="1" hangingPunct="1">
              <a:buFont typeface="Wingdings" pitchFamily="2" charset="2"/>
              <a:buNone/>
            </a:pPr>
            <a:r>
              <a:rPr lang="en-GB" sz="2800" b="1" dirty="0" smtClean="0">
                <a:solidFill>
                  <a:srgbClr val="0000CC"/>
                </a:solidFill>
                <a:cs typeface="Arial" charset="0"/>
              </a:rPr>
              <a:t>Task Analysis: </a:t>
            </a:r>
          </a:p>
          <a:p>
            <a:pPr algn="just" eaLnBrk="1" hangingPunct="1">
              <a:buFont typeface="Wingdings" pitchFamily="2" charset="2"/>
              <a:buNone/>
            </a:pPr>
            <a:r>
              <a:rPr lang="en-GB" sz="1800" b="1" dirty="0" smtClean="0">
                <a:cs typeface="Arial" charset="0"/>
              </a:rPr>
              <a:t>Assessing New Employees’ Training Needs</a:t>
            </a:r>
          </a:p>
          <a:p>
            <a:pPr algn="just" eaLnBrk="1" hangingPunct="1">
              <a:buFont typeface="Wingdings" pitchFamily="2" charset="2"/>
              <a:buNone/>
            </a:pPr>
            <a:endParaRPr lang="en-GB" sz="1400" b="1" dirty="0" smtClean="0">
              <a:solidFill>
                <a:srgbClr val="00B0F0"/>
              </a:solidFill>
              <a:cs typeface="Arial" charset="0"/>
            </a:endParaRPr>
          </a:p>
          <a:p>
            <a:pPr algn="just" eaLnBrk="1" hangingPunct="1">
              <a:buFont typeface="Wingdings" pitchFamily="2" charset="2"/>
              <a:buNone/>
            </a:pPr>
            <a:r>
              <a:rPr lang="en-GB" sz="2400" b="1" dirty="0" smtClean="0">
                <a:cs typeface="Arial" charset="0"/>
              </a:rPr>
              <a:t>	A detailed study of a job to identify the specific skills required</a:t>
            </a:r>
          </a:p>
          <a:p>
            <a:pPr algn="just" eaLnBrk="1" hangingPunct="1">
              <a:buFont typeface="Wingdings" pitchFamily="2" charset="2"/>
              <a:buNone/>
            </a:pPr>
            <a:endParaRPr lang="en-GB" sz="1800" b="1" dirty="0" smtClean="0">
              <a:solidFill>
                <a:srgbClr val="00B0F0"/>
              </a:solidFill>
              <a:cs typeface="Arial" charset="0"/>
            </a:endParaRPr>
          </a:p>
          <a:p>
            <a:pPr algn="ctr" eaLnBrk="1" hangingPunct="1">
              <a:buFont typeface="Wingdings" pitchFamily="2" charset="2"/>
              <a:buNone/>
            </a:pPr>
            <a:r>
              <a:rPr lang="en-GB" sz="1800" b="1" dirty="0" smtClean="0">
                <a:solidFill>
                  <a:srgbClr val="FF0000"/>
                </a:solidFill>
                <a:cs typeface="Arial" charset="0"/>
              </a:rPr>
              <a:t>(Job descriptions and job specification are helpful)</a:t>
            </a:r>
          </a:p>
        </p:txBody>
      </p:sp>
      <p:sp>
        <p:nvSpPr>
          <p:cNvPr id="5" name="Rectangle 3"/>
          <p:cNvSpPr txBox="1">
            <a:spLocks noChangeArrowheads="1"/>
          </p:cNvSpPr>
          <p:nvPr/>
        </p:nvSpPr>
        <p:spPr>
          <a:xfrm>
            <a:off x="457200" y="3810000"/>
            <a:ext cx="8229600" cy="2743200"/>
          </a:xfrm>
          <a:prstGeom prst="rect">
            <a:avLst/>
          </a:prstGeom>
        </p:spPr>
        <p:txBody>
          <a:bodyPr vert="horz" lIns="91440" tIns="45720" rIns="91440" bIns="45720" rtlCol="0">
            <a:normAutofit fontScale="92500"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2800" b="1" i="0" u="none" strike="noStrike" kern="1200" cap="none" spc="0" normalizeH="0" baseline="0" noProof="0" dirty="0" smtClean="0">
                <a:ln>
                  <a:noFill/>
                </a:ln>
                <a:solidFill>
                  <a:srgbClr val="0000CC"/>
                </a:solidFill>
                <a:effectLst/>
                <a:uLnTx/>
                <a:uFillTx/>
                <a:latin typeface="+mn-lt"/>
                <a:ea typeface="+mn-ea"/>
                <a:cs typeface="Arial" charset="0"/>
              </a:rPr>
              <a:t>Performance Analysis:</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800" b="1" i="0" u="none" strike="noStrike" kern="1200" cap="none" spc="0" normalizeH="0" baseline="0" noProof="0" dirty="0" smtClean="0">
                <a:ln>
                  <a:noFill/>
                </a:ln>
                <a:solidFill>
                  <a:schemeClr val="tx1"/>
                </a:solidFill>
                <a:effectLst/>
                <a:uLnTx/>
                <a:uFillTx/>
                <a:latin typeface="+mn-lt"/>
                <a:ea typeface="+mn-ea"/>
                <a:cs typeface="Arial" charset="0"/>
              </a:rPr>
              <a:t>Assessing Current employees’ Training Needs</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GB" sz="1800" b="1" i="0" u="none" strike="noStrike" kern="1200" cap="none" spc="0" normalizeH="0" baseline="0" noProof="0" dirty="0" smtClean="0">
              <a:ln>
                <a:noFill/>
              </a:ln>
              <a:solidFill>
                <a:schemeClr val="tx1"/>
              </a:solidFill>
              <a:effectLst/>
              <a:uLnTx/>
              <a:uFillTx/>
              <a:latin typeface="+mn-lt"/>
              <a:ea typeface="+mn-ea"/>
              <a:cs typeface="Arial"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800" b="1" i="0" u="none" strike="noStrike" kern="1200" cap="none" spc="0" normalizeH="0" baseline="0" noProof="0" dirty="0" smtClean="0">
                <a:ln>
                  <a:noFill/>
                </a:ln>
                <a:solidFill>
                  <a:schemeClr val="tx1"/>
                </a:solidFill>
                <a:effectLst/>
                <a:uLnTx/>
                <a:uFillTx/>
                <a:latin typeface="+mn-lt"/>
                <a:ea typeface="+mn-ea"/>
                <a:cs typeface="Arial" charset="0"/>
              </a:rPr>
              <a:t>	</a:t>
            </a:r>
            <a:r>
              <a:rPr kumimoji="0" lang="en-GB" sz="2400" b="1" i="0" u="none" strike="noStrike" kern="1200" cap="none" spc="0" normalizeH="0" baseline="0" noProof="0" dirty="0" smtClean="0">
                <a:ln>
                  <a:noFill/>
                </a:ln>
                <a:solidFill>
                  <a:schemeClr val="tx1"/>
                </a:solidFill>
                <a:effectLst/>
                <a:uLnTx/>
                <a:uFillTx/>
                <a:latin typeface="+mn-lt"/>
                <a:ea typeface="+mn-ea"/>
                <a:cs typeface="Arial" charset="0"/>
              </a:rPr>
              <a:t>Verifying that there is a performance deficiency and determining whether that deficiency should be corrected trough training or through some other means (transferring the employees)</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GB" sz="1800" b="1" i="0" u="none" strike="noStrike" kern="1200" cap="none" spc="0" normalizeH="0" baseline="0" noProof="0" dirty="0" smtClean="0">
              <a:ln>
                <a:noFill/>
              </a:ln>
              <a:solidFill>
                <a:schemeClr val="tx1"/>
              </a:solidFill>
              <a:effectLst/>
              <a:uLnTx/>
              <a:uFillTx/>
              <a:latin typeface="+mn-lt"/>
              <a:ea typeface="+mn-ea"/>
              <a:cs typeface="Arial"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800" b="1" i="0" u="none" strike="noStrike" kern="1200" cap="none" spc="0" normalizeH="0" baseline="0" noProof="0" dirty="0" smtClean="0">
                <a:ln>
                  <a:noFill/>
                </a:ln>
                <a:solidFill>
                  <a:schemeClr val="tx1"/>
                </a:solidFill>
                <a:effectLst/>
                <a:uLnTx/>
                <a:uFillTx/>
                <a:latin typeface="+mn-lt"/>
                <a:ea typeface="+mn-ea"/>
                <a:cs typeface="Arial" charset="0"/>
              </a:rPr>
              <a:t>	</a:t>
            </a:r>
            <a:r>
              <a:rPr kumimoji="0" lang="en-GB" sz="1800" b="1" i="1" u="none" strike="noStrike" kern="1200" cap="none" spc="0" normalizeH="0" baseline="0" noProof="0" dirty="0" smtClean="0">
                <a:ln>
                  <a:noFill/>
                </a:ln>
                <a:solidFill>
                  <a:srgbClr val="FF0000"/>
                </a:solidFill>
                <a:effectLst/>
                <a:uLnTx/>
                <a:uFillTx/>
                <a:latin typeface="+mn-lt"/>
                <a:ea typeface="+mn-ea"/>
                <a:cs typeface="Arial" charset="0"/>
              </a:rPr>
              <a:t>Performance Appraisal, observations, interview, tests, daily diaries etc</a:t>
            </a:r>
          </a:p>
          <a:p>
            <a:pPr marL="342900" marR="0" lvl="0" indent="-342900" algn="just" defTabSz="914400" rtl="0" eaLnBrk="1" fontAlgn="auto" latinLnBrk="0" hangingPunct="1">
              <a:lnSpc>
                <a:spcPct val="100000"/>
              </a:lnSpc>
              <a:spcBef>
                <a:spcPct val="20000"/>
              </a:spcBef>
              <a:spcAft>
                <a:spcPts val="0"/>
              </a:spcAft>
              <a:buClrTx/>
              <a:buSzTx/>
              <a:buFontTx/>
              <a:buChar char="-"/>
              <a:tabLst/>
              <a:defRPr/>
            </a:pPr>
            <a:endParaRPr kumimoji="0" lang="en-GB" sz="1800" b="1" i="0" u="none" strike="noStrike" kern="1200" cap="none" spc="0" normalizeH="0" baseline="0" noProof="0" dirty="0" smtClean="0">
              <a:ln>
                <a:noFill/>
              </a:ln>
              <a:solidFill>
                <a:schemeClr val="tx1"/>
              </a:solidFill>
              <a:effectLst/>
              <a:uLnTx/>
              <a:uFillTx/>
              <a:latin typeface="+mn-lt"/>
              <a:ea typeface="+mn-ea"/>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7154" name="Rectangle 2"/>
          <p:cNvSpPr>
            <a:spLocks noGrp="1" noChangeArrowheads="1"/>
          </p:cNvSpPr>
          <p:nvPr>
            <p:ph type="title"/>
          </p:nvPr>
        </p:nvSpPr>
        <p:spPr>
          <a:xfrm>
            <a:off x="646113" y="366713"/>
            <a:ext cx="7851775" cy="992187"/>
          </a:xfrm>
        </p:spPr>
        <p:txBody>
          <a:bodyPr/>
          <a:lstStyle/>
          <a:p>
            <a:pPr algn="ctr" eaLnBrk="1" hangingPunct="1">
              <a:defRPr/>
            </a:pPr>
            <a:r>
              <a:rPr lang="en-US" sz="2800" dirty="0" smtClean="0"/>
              <a:t>Performance Analysis:</a:t>
            </a:r>
            <a:br>
              <a:rPr lang="en-US" sz="2800" dirty="0" smtClean="0"/>
            </a:br>
            <a:r>
              <a:rPr lang="en-US" sz="2800" dirty="0" smtClean="0"/>
              <a:t>Assessing Current Employees’ Training Needs</a:t>
            </a:r>
          </a:p>
        </p:txBody>
      </p:sp>
      <p:grpSp>
        <p:nvGrpSpPr>
          <p:cNvPr id="2" name="Group 25"/>
          <p:cNvGrpSpPr>
            <a:grpSpLocks/>
          </p:cNvGrpSpPr>
          <p:nvPr/>
        </p:nvGrpSpPr>
        <p:grpSpPr bwMode="auto">
          <a:xfrm>
            <a:off x="639763" y="1600200"/>
            <a:ext cx="7864475" cy="4356100"/>
            <a:chOff x="403" y="1008"/>
            <a:chExt cx="4954" cy="2744"/>
          </a:xfrm>
        </p:grpSpPr>
        <p:cxnSp>
          <p:nvCxnSpPr>
            <p:cNvPr id="18438" name="AutoShape 4"/>
            <p:cNvCxnSpPr>
              <a:cxnSpLocks noChangeShapeType="1"/>
              <a:stCxn id="18454" idx="1"/>
              <a:endCxn id="18442" idx="1"/>
            </p:cNvCxnSpPr>
            <p:nvPr/>
          </p:nvCxnSpPr>
          <p:spPr bwMode="auto">
            <a:xfrm>
              <a:off x="2306" y="1853"/>
              <a:ext cx="1593" cy="1159"/>
            </a:xfrm>
            <a:prstGeom prst="straightConnector1">
              <a:avLst/>
            </a:prstGeom>
            <a:noFill/>
            <a:ln w="38100">
              <a:solidFill>
                <a:schemeClr val="tx1"/>
              </a:solidFill>
              <a:round/>
              <a:headEnd/>
              <a:tailEnd type="stealth" w="lg" len="lg"/>
            </a:ln>
          </p:spPr>
        </p:cxnSp>
        <p:sp>
          <p:nvSpPr>
            <p:cNvPr id="18439" name="AutoShape 5" descr="grayfill01"/>
            <p:cNvSpPr>
              <a:spLocks noChangeArrowheads="1"/>
            </p:cNvSpPr>
            <p:nvPr/>
          </p:nvSpPr>
          <p:spPr bwMode="auto">
            <a:xfrm>
              <a:off x="3917" y="1399"/>
              <a:ext cx="1440" cy="370"/>
            </a:xfrm>
            <a:prstGeom prst="roundRect">
              <a:avLst>
                <a:gd name="adj" fmla="val 16667"/>
              </a:avLst>
            </a:prstGeom>
            <a:blipFill dpi="0" rotWithShape="1">
              <a:blip r:embed="rId3"/>
              <a:srcRect/>
              <a:stretch>
                <a:fillRect/>
              </a:stretch>
            </a:blipFill>
            <a:ln w="57150" algn="ctr">
              <a:solidFill>
                <a:srgbClr val="C0C0C0"/>
              </a:solidFill>
              <a:round/>
              <a:headEnd/>
              <a:tailEnd/>
            </a:ln>
          </p:spPr>
          <p:txBody>
            <a:bodyPr lIns="0" tIns="0" rIns="0" bIns="0" anchor="ctr" anchorCtr="1"/>
            <a:lstStyle/>
            <a:p>
              <a:pPr algn="ctr"/>
              <a:r>
                <a:rPr lang="en-US" sz="1600">
                  <a:latin typeface="Franklin Gothic Medium" pitchFamily="34" charset="0"/>
                </a:rPr>
                <a:t>Performance Appraisals</a:t>
              </a:r>
            </a:p>
          </p:txBody>
        </p:sp>
        <p:sp>
          <p:nvSpPr>
            <p:cNvPr id="18440" name="AutoShape 6" descr="greenfill02"/>
            <p:cNvSpPr>
              <a:spLocks noChangeArrowheads="1"/>
            </p:cNvSpPr>
            <p:nvPr/>
          </p:nvSpPr>
          <p:spPr bwMode="auto">
            <a:xfrm>
              <a:off x="3902" y="1881"/>
              <a:ext cx="1440" cy="370"/>
            </a:xfrm>
            <a:prstGeom prst="roundRect">
              <a:avLst>
                <a:gd name="adj" fmla="val 16667"/>
              </a:avLst>
            </a:prstGeom>
            <a:blipFill dpi="0" rotWithShape="1">
              <a:blip r:embed="rId4"/>
              <a:srcRect/>
              <a:stretch>
                <a:fillRect/>
              </a:stretch>
            </a:blipFill>
            <a:ln w="57150" algn="ctr">
              <a:solidFill>
                <a:srgbClr val="009999"/>
              </a:solidFill>
              <a:round/>
              <a:headEnd/>
              <a:tailEnd/>
            </a:ln>
          </p:spPr>
          <p:txBody>
            <a:bodyPr lIns="0" tIns="0" rIns="0" bIns="0" anchor="ctr" anchorCtr="1"/>
            <a:lstStyle/>
            <a:p>
              <a:pPr algn="ctr"/>
              <a:r>
                <a:rPr lang="en-US" sz="1600">
                  <a:latin typeface="Franklin Gothic Medium" pitchFamily="34" charset="0"/>
                </a:rPr>
                <a:t>Job-Related Performance Data</a:t>
              </a:r>
            </a:p>
          </p:txBody>
        </p:sp>
        <p:sp>
          <p:nvSpPr>
            <p:cNvPr id="18441" name="AutoShape 7" descr="redfill01"/>
            <p:cNvSpPr>
              <a:spLocks noChangeArrowheads="1"/>
            </p:cNvSpPr>
            <p:nvPr/>
          </p:nvSpPr>
          <p:spPr bwMode="auto">
            <a:xfrm>
              <a:off x="3902" y="2348"/>
              <a:ext cx="1440" cy="370"/>
            </a:xfrm>
            <a:prstGeom prst="roundRect">
              <a:avLst>
                <a:gd name="adj" fmla="val 16667"/>
              </a:avLst>
            </a:prstGeom>
            <a:blipFill dpi="0" rotWithShape="1">
              <a:blip r:embed="rId5"/>
              <a:srcRect/>
              <a:stretch>
                <a:fillRect/>
              </a:stretch>
            </a:blipFill>
            <a:ln w="57150" algn="ctr">
              <a:solidFill>
                <a:srgbClr val="CC6600"/>
              </a:solidFill>
              <a:round/>
              <a:headEnd/>
              <a:tailEnd/>
            </a:ln>
          </p:spPr>
          <p:txBody>
            <a:bodyPr lIns="0" tIns="0" rIns="0" bIns="0" anchor="ctr" anchorCtr="1"/>
            <a:lstStyle/>
            <a:p>
              <a:pPr algn="ctr"/>
              <a:r>
                <a:rPr lang="en-US" sz="1600">
                  <a:latin typeface="Franklin Gothic Medium" pitchFamily="34" charset="0"/>
                </a:rPr>
                <a:t>Observations</a:t>
              </a:r>
            </a:p>
          </p:txBody>
        </p:sp>
        <p:sp>
          <p:nvSpPr>
            <p:cNvPr id="18442" name="AutoShape 8" descr="tanfill01"/>
            <p:cNvSpPr>
              <a:spLocks noChangeArrowheads="1"/>
            </p:cNvSpPr>
            <p:nvPr/>
          </p:nvSpPr>
          <p:spPr bwMode="auto">
            <a:xfrm>
              <a:off x="3917" y="2827"/>
              <a:ext cx="1440" cy="370"/>
            </a:xfrm>
            <a:prstGeom prst="roundRect">
              <a:avLst>
                <a:gd name="adj" fmla="val 16667"/>
              </a:avLst>
            </a:prstGeom>
            <a:blipFill dpi="0" rotWithShape="1">
              <a:blip r:embed="rId6"/>
              <a:srcRect/>
              <a:stretch>
                <a:fillRect/>
              </a:stretch>
            </a:blipFill>
            <a:ln w="57150" algn="ctr">
              <a:solidFill>
                <a:srgbClr val="FFDB93"/>
              </a:solidFill>
              <a:round/>
              <a:headEnd/>
              <a:tailEnd/>
            </a:ln>
          </p:spPr>
          <p:txBody>
            <a:bodyPr lIns="0" tIns="0" rIns="0" bIns="0" anchor="ctr" anchorCtr="1"/>
            <a:lstStyle/>
            <a:p>
              <a:pPr algn="ctr"/>
              <a:r>
                <a:rPr lang="en-US" sz="1600">
                  <a:latin typeface="Franklin Gothic Medium" pitchFamily="34" charset="0"/>
                </a:rPr>
                <a:t>Interviews</a:t>
              </a:r>
            </a:p>
          </p:txBody>
        </p:sp>
        <p:cxnSp>
          <p:nvCxnSpPr>
            <p:cNvPr id="18443" name="AutoShape 9"/>
            <p:cNvCxnSpPr>
              <a:cxnSpLocks noChangeShapeType="1"/>
              <a:stCxn id="18454" idx="2"/>
              <a:endCxn id="18440" idx="1"/>
            </p:cNvCxnSpPr>
            <p:nvPr/>
          </p:nvCxnSpPr>
          <p:spPr bwMode="auto">
            <a:xfrm flipV="1">
              <a:off x="2062" y="2066"/>
              <a:ext cx="1822" cy="120"/>
            </a:xfrm>
            <a:prstGeom prst="straightConnector1">
              <a:avLst/>
            </a:prstGeom>
            <a:noFill/>
            <a:ln w="38100">
              <a:solidFill>
                <a:schemeClr val="tx1"/>
              </a:solidFill>
              <a:round/>
              <a:headEnd/>
              <a:tailEnd type="stealth" w="lg" len="lg"/>
            </a:ln>
          </p:spPr>
        </p:cxnSp>
        <p:cxnSp>
          <p:nvCxnSpPr>
            <p:cNvPr id="18444" name="AutoShape 10"/>
            <p:cNvCxnSpPr>
              <a:cxnSpLocks noChangeShapeType="1"/>
              <a:stCxn id="18454" idx="2"/>
              <a:endCxn id="18441" idx="1"/>
            </p:cNvCxnSpPr>
            <p:nvPr/>
          </p:nvCxnSpPr>
          <p:spPr bwMode="auto">
            <a:xfrm>
              <a:off x="2062" y="2186"/>
              <a:ext cx="1822" cy="347"/>
            </a:xfrm>
            <a:prstGeom prst="straightConnector1">
              <a:avLst/>
            </a:prstGeom>
            <a:noFill/>
            <a:ln w="38100">
              <a:solidFill>
                <a:schemeClr val="tx1"/>
              </a:solidFill>
              <a:round/>
              <a:headEnd/>
              <a:tailEnd type="stealth" w="lg" len="lg"/>
            </a:ln>
          </p:spPr>
        </p:cxnSp>
        <p:cxnSp>
          <p:nvCxnSpPr>
            <p:cNvPr id="18445" name="AutoShape 11"/>
            <p:cNvCxnSpPr>
              <a:cxnSpLocks noChangeShapeType="1"/>
              <a:stCxn id="18454" idx="3"/>
              <a:endCxn id="18439" idx="1"/>
            </p:cNvCxnSpPr>
            <p:nvPr/>
          </p:nvCxnSpPr>
          <p:spPr bwMode="auto">
            <a:xfrm flipV="1">
              <a:off x="2306" y="1584"/>
              <a:ext cx="1593" cy="935"/>
            </a:xfrm>
            <a:prstGeom prst="straightConnector1">
              <a:avLst/>
            </a:prstGeom>
            <a:noFill/>
            <a:ln w="38100">
              <a:solidFill>
                <a:schemeClr val="tx1"/>
              </a:solidFill>
              <a:round/>
              <a:headEnd/>
              <a:tailEnd type="stealth" w="lg" len="lg"/>
            </a:ln>
          </p:spPr>
        </p:cxnSp>
        <p:cxnSp>
          <p:nvCxnSpPr>
            <p:cNvPr id="18446" name="AutoShape 12"/>
            <p:cNvCxnSpPr>
              <a:cxnSpLocks noChangeShapeType="1"/>
              <a:stCxn id="18454" idx="7"/>
              <a:endCxn id="18450" idx="3"/>
            </p:cNvCxnSpPr>
            <p:nvPr/>
          </p:nvCxnSpPr>
          <p:spPr bwMode="auto">
            <a:xfrm flipH="1">
              <a:off x="1861" y="1853"/>
              <a:ext cx="1563" cy="1159"/>
            </a:xfrm>
            <a:prstGeom prst="straightConnector1">
              <a:avLst/>
            </a:prstGeom>
            <a:noFill/>
            <a:ln w="38100">
              <a:solidFill>
                <a:schemeClr val="tx1"/>
              </a:solidFill>
              <a:round/>
              <a:headEnd/>
              <a:tailEnd type="stealth" w="lg" len="lg"/>
            </a:ln>
          </p:spPr>
        </p:cxnSp>
        <p:sp>
          <p:nvSpPr>
            <p:cNvPr id="18447" name="AutoShape 13" descr="brownfill01"/>
            <p:cNvSpPr>
              <a:spLocks noChangeArrowheads="1"/>
            </p:cNvSpPr>
            <p:nvPr/>
          </p:nvSpPr>
          <p:spPr bwMode="auto">
            <a:xfrm>
              <a:off x="403" y="1386"/>
              <a:ext cx="1440" cy="370"/>
            </a:xfrm>
            <a:prstGeom prst="roundRect">
              <a:avLst>
                <a:gd name="adj" fmla="val 16667"/>
              </a:avLst>
            </a:prstGeom>
            <a:blipFill dpi="0" rotWithShape="1">
              <a:blip r:embed="rId7"/>
              <a:srcRect/>
              <a:stretch>
                <a:fillRect/>
              </a:stretch>
            </a:blipFill>
            <a:ln w="57150" algn="ctr">
              <a:solidFill>
                <a:srgbClr val="EB9F39"/>
              </a:solidFill>
              <a:round/>
              <a:headEnd/>
              <a:tailEnd/>
            </a:ln>
          </p:spPr>
          <p:txBody>
            <a:bodyPr lIns="0" tIns="0" rIns="0" bIns="0" anchor="ctr" anchorCtr="1"/>
            <a:lstStyle/>
            <a:p>
              <a:pPr algn="ctr"/>
              <a:r>
                <a:rPr lang="en-US" sz="1600">
                  <a:latin typeface="Franklin Gothic Medium" pitchFamily="34" charset="0"/>
                </a:rPr>
                <a:t>Assessment Center Results</a:t>
              </a:r>
            </a:p>
          </p:txBody>
        </p:sp>
        <p:sp>
          <p:nvSpPr>
            <p:cNvPr id="18448" name="AutoShape 14" descr="purplefill01"/>
            <p:cNvSpPr>
              <a:spLocks noChangeArrowheads="1"/>
            </p:cNvSpPr>
            <p:nvPr/>
          </p:nvSpPr>
          <p:spPr bwMode="auto">
            <a:xfrm>
              <a:off x="403" y="1868"/>
              <a:ext cx="1440" cy="370"/>
            </a:xfrm>
            <a:prstGeom prst="roundRect">
              <a:avLst>
                <a:gd name="adj" fmla="val 16667"/>
              </a:avLst>
            </a:prstGeom>
            <a:blipFill dpi="0" rotWithShape="1">
              <a:blip r:embed="rId8"/>
              <a:srcRect/>
              <a:stretch>
                <a:fillRect/>
              </a:stretch>
            </a:blipFill>
            <a:ln w="57150" algn="ctr">
              <a:solidFill>
                <a:srgbClr val="AB439C"/>
              </a:solidFill>
              <a:round/>
              <a:headEnd/>
              <a:tailEnd/>
            </a:ln>
          </p:spPr>
          <p:txBody>
            <a:bodyPr lIns="0" tIns="0" rIns="0" bIns="0" anchor="ctr" anchorCtr="1"/>
            <a:lstStyle/>
            <a:p>
              <a:pPr algn="ctr"/>
              <a:r>
                <a:rPr lang="en-US" sz="1600">
                  <a:latin typeface="Franklin Gothic Medium" pitchFamily="34" charset="0"/>
                </a:rPr>
                <a:t>Individual Diaries</a:t>
              </a:r>
            </a:p>
          </p:txBody>
        </p:sp>
        <p:sp>
          <p:nvSpPr>
            <p:cNvPr id="18449" name="AutoShape 15" descr="greenfill01"/>
            <p:cNvSpPr>
              <a:spLocks noChangeArrowheads="1"/>
            </p:cNvSpPr>
            <p:nvPr/>
          </p:nvSpPr>
          <p:spPr bwMode="auto">
            <a:xfrm>
              <a:off x="403" y="2348"/>
              <a:ext cx="1440" cy="370"/>
            </a:xfrm>
            <a:prstGeom prst="roundRect">
              <a:avLst>
                <a:gd name="adj" fmla="val 16667"/>
              </a:avLst>
            </a:prstGeom>
            <a:blipFill dpi="0" rotWithShape="1">
              <a:blip r:embed="rId9"/>
              <a:srcRect/>
              <a:stretch>
                <a:fillRect/>
              </a:stretch>
            </a:blipFill>
            <a:ln w="57150" algn="ctr">
              <a:solidFill>
                <a:srgbClr val="65CD65"/>
              </a:solidFill>
              <a:round/>
              <a:headEnd/>
              <a:tailEnd/>
            </a:ln>
          </p:spPr>
          <p:txBody>
            <a:bodyPr lIns="0" tIns="0" rIns="0" bIns="0" anchor="ctr" anchorCtr="1"/>
            <a:lstStyle/>
            <a:p>
              <a:pPr algn="ctr"/>
              <a:r>
                <a:rPr lang="en-US" sz="1600">
                  <a:latin typeface="Franklin Gothic Medium" pitchFamily="34" charset="0"/>
                </a:rPr>
                <a:t>Attitude Surveys</a:t>
              </a:r>
            </a:p>
          </p:txBody>
        </p:sp>
        <p:sp>
          <p:nvSpPr>
            <p:cNvPr id="18450" name="AutoShape 16" descr="bluefill01"/>
            <p:cNvSpPr>
              <a:spLocks noChangeArrowheads="1"/>
            </p:cNvSpPr>
            <p:nvPr/>
          </p:nvSpPr>
          <p:spPr bwMode="auto">
            <a:xfrm>
              <a:off x="403" y="2827"/>
              <a:ext cx="1440" cy="370"/>
            </a:xfrm>
            <a:prstGeom prst="roundRect">
              <a:avLst>
                <a:gd name="adj" fmla="val 16667"/>
              </a:avLst>
            </a:prstGeom>
            <a:blipFill dpi="0" rotWithShape="1">
              <a:blip r:embed="rId10"/>
              <a:srcRect/>
              <a:stretch>
                <a:fillRect/>
              </a:stretch>
            </a:blipFill>
            <a:ln w="57150" algn="ctr">
              <a:solidFill>
                <a:srgbClr val="7DC1FF"/>
              </a:solidFill>
              <a:round/>
              <a:headEnd/>
              <a:tailEnd/>
            </a:ln>
          </p:spPr>
          <p:txBody>
            <a:bodyPr lIns="0" tIns="0" rIns="0" bIns="0" anchor="ctr" anchorCtr="1"/>
            <a:lstStyle/>
            <a:p>
              <a:pPr algn="ctr"/>
              <a:r>
                <a:rPr lang="en-US" sz="1600">
                  <a:latin typeface="Franklin Gothic Medium" pitchFamily="34" charset="0"/>
                </a:rPr>
                <a:t>Tests</a:t>
              </a:r>
            </a:p>
          </p:txBody>
        </p:sp>
        <p:cxnSp>
          <p:nvCxnSpPr>
            <p:cNvPr id="18451" name="AutoShape 17"/>
            <p:cNvCxnSpPr>
              <a:cxnSpLocks noChangeShapeType="1"/>
              <a:stCxn id="18454" idx="5"/>
              <a:endCxn id="18447" idx="3"/>
            </p:cNvCxnSpPr>
            <p:nvPr/>
          </p:nvCxnSpPr>
          <p:spPr bwMode="auto">
            <a:xfrm flipH="1" flipV="1">
              <a:off x="1861" y="1571"/>
              <a:ext cx="1563" cy="948"/>
            </a:xfrm>
            <a:prstGeom prst="straightConnector1">
              <a:avLst/>
            </a:prstGeom>
            <a:noFill/>
            <a:ln w="38100">
              <a:solidFill>
                <a:schemeClr val="tx1"/>
              </a:solidFill>
              <a:round/>
              <a:headEnd/>
              <a:tailEnd type="stealth" w="lg" len="lg"/>
            </a:ln>
          </p:spPr>
        </p:cxnSp>
        <p:cxnSp>
          <p:nvCxnSpPr>
            <p:cNvPr id="18452" name="AutoShape 18"/>
            <p:cNvCxnSpPr>
              <a:cxnSpLocks noChangeShapeType="1"/>
              <a:stCxn id="18454" idx="7"/>
              <a:endCxn id="18449" idx="3"/>
            </p:cNvCxnSpPr>
            <p:nvPr/>
          </p:nvCxnSpPr>
          <p:spPr bwMode="auto">
            <a:xfrm flipH="1">
              <a:off x="1861" y="1853"/>
              <a:ext cx="1563" cy="680"/>
            </a:xfrm>
            <a:prstGeom prst="straightConnector1">
              <a:avLst/>
            </a:prstGeom>
            <a:noFill/>
            <a:ln w="38100">
              <a:solidFill>
                <a:schemeClr val="tx1"/>
              </a:solidFill>
              <a:round/>
              <a:headEnd/>
              <a:tailEnd type="stealth" w="lg" len="lg"/>
            </a:ln>
          </p:spPr>
        </p:cxnSp>
        <p:cxnSp>
          <p:nvCxnSpPr>
            <p:cNvPr id="18453" name="AutoShape 19"/>
            <p:cNvCxnSpPr>
              <a:cxnSpLocks noChangeShapeType="1"/>
              <a:stCxn id="18454" idx="6"/>
              <a:endCxn id="18448" idx="3"/>
            </p:cNvCxnSpPr>
            <p:nvPr/>
          </p:nvCxnSpPr>
          <p:spPr bwMode="auto">
            <a:xfrm flipH="1" flipV="1">
              <a:off x="1861" y="2053"/>
              <a:ext cx="1807" cy="133"/>
            </a:xfrm>
            <a:prstGeom prst="straightConnector1">
              <a:avLst/>
            </a:prstGeom>
            <a:noFill/>
            <a:ln w="38100">
              <a:solidFill>
                <a:schemeClr val="tx1"/>
              </a:solidFill>
              <a:round/>
              <a:headEnd/>
              <a:tailEnd type="stealth" w="lg" len="lg"/>
            </a:ln>
          </p:spPr>
        </p:cxnSp>
        <p:sp>
          <p:nvSpPr>
            <p:cNvPr id="18454" name="Oval 20"/>
            <p:cNvSpPr>
              <a:spLocks noChangeArrowheads="1"/>
            </p:cNvSpPr>
            <p:nvPr/>
          </p:nvSpPr>
          <p:spPr bwMode="auto">
            <a:xfrm>
              <a:off x="2074" y="1732"/>
              <a:ext cx="1582" cy="908"/>
            </a:xfrm>
            <a:prstGeom prst="ellipse">
              <a:avLst/>
            </a:prstGeom>
            <a:gradFill rotWithShape="1">
              <a:gsLst>
                <a:gs pos="0">
                  <a:srgbClr val="0099CC"/>
                </a:gs>
                <a:gs pos="100000">
                  <a:srgbClr val="006B8E"/>
                </a:gs>
              </a:gsLst>
              <a:lin ang="5400000" scaled="1"/>
            </a:gradFill>
            <a:ln w="38100" algn="ctr">
              <a:solidFill>
                <a:srgbClr val="336699"/>
              </a:solidFill>
              <a:round/>
              <a:headEnd/>
              <a:tailEnd/>
            </a:ln>
          </p:spPr>
          <p:txBody>
            <a:bodyPr lIns="0" rIns="0" anchor="ctr" anchorCtr="1"/>
            <a:lstStyle/>
            <a:p>
              <a:pPr algn="ctr">
                <a:spcBef>
                  <a:spcPct val="50000"/>
                </a:spcBef>
              </a:pPr>
              <a:r>
                <a:rPr lang="en-US" sz="1800" b="1">
                  <a:solidFill>
                    <a:schemeClr val="bg1"/>
                  </a:solidFill>
                </a:rPr>
                <a:t>Methods </a:t>
              </a:r>
              <a:br>
                <a:rPr lang="en-US" sz="1800" b="1">
                  <a:solidFill>
                    <a:schemeClr val="bg1"/>
                  </a:solidFill>
                </a:rPr>
              </a:br>
              <a:r>
                <a:rPr lang="en-US" sz="1800" b="1">
                  <a:solidFill>
                    <a:schemeClr val="bg1"/>
                  </a:solidFill>
                </a:rPr>
                <a:t>for Identifying Training Needs</a:t>
              </a:r>
            </a:p>
          </p:txBody>
        </p:sp>
        <p:cxnSp>
          <p:nvCxnSpPr>
            <p:cNvPr id="18455" name="AutoShape 21"/>
            <p:cNvCxnSpPr>
              <a:cxnSpLocks noChangeShapeType="1"/>
              <a:stCxn id="18454" idx="0"/>
              <a:endCxn id="18456" idx="2"/>
            </p:cNvCxnSpPr>
            <p:nvPr/>
          </p:nvCxnSpPr>
          <p:spPr bwMode="auto">
            <a:xfrm flipV="1">
              <a:off x="2865" y="1408"/>
              <a:ext cx="1" cy="312"/>
            </a:xfrm>
            <a:prstGeom prst="straightConnector1">
              <a:avLst/>
            </a:prstGeom>
            <a:noFill/>
            <a:ln w="38100">
              <a:solidFill>
                <a:schemeClr val="tx1"/>
              </a:solidFill>
              <a:round/>
              <a:headEnd/>
              <a:tailEnd type="stealth" w="lg" len="lg"/>
            </a:ln>
          </p:spPr>
        </p:cxnSp>
        <p:sp>
          <p:nvSpPr>
            <p:cNvPr id="18456" name="AutoShape 22"/>
            <p:cNvSpPr>
              <a:spLocks noChangeArrowheads="1"/>
            </p:cNvSpPr>
            <p:nvPr/>
          </p:nvSpPr>
          <p:spPr bwMode="auto">
            <a:xfrm>
              <a:off x="2060" y="1008"/>
              <a:ext cx="1612" cy="382"/>
            </a:xfrm>
            <a:prstGeom prst="roundRect">
              <a:avLst>
                <a:gd name="adj" fmla="val 12259"/>
              </a:avLst>
            </a:prstGeom>
            <a:gradFill rotWithShape="1">
              <a:gsLst>
                <a:gs pos="0">
                  <a:srgbClr val="EAD596"/>
                </a:gs>
                <a:gs pos="100000">
                  <a:srgbClr val="CC9900"/>
                </a:gs>
              </a:gsLst>
              <a:lin ang="5400000" scaled="1"/>
            </a:gradFill>
            <a:ln w="57150">
              <a:solidFill>
                <a:srgbClr val="CC9900"/>
              </a:solidFill>
              <a:round/>
              <a:headEnd/>
              <a:tailEnd/>
            </a:ln>
          </p:spPr>
          <p:txBody>
            <a:bodyPr lIns="0" tIns="0" rIns="0" bIns="0" anchor="ctr" anchorCtr="1"/>
            <a:lstStyle/>
            <a:p>
              <a:pPr algn="ctr"/>
              <a:r>
                <a:rPr lang="en-US" sz="1600">
                  <a:latin typeface="Franklin Gothic Medium" pitchFamily="34" charset="0"/>
                </a:rPr>
                <a:t>Specialized Software</a:t>
              </a:r>
            </a:p>
          </p:txBody>
        </p:sp>
        <p:cxnSp>
          <p:nvCxnSpPr>
            <p:cNvPr id="18457" name="AutoShape 23"/>
            <p:cNvCxnSpPr>
              <a:cxnSpLocks noChangeShapeType="1"/>
              <a:stCxn id="18454" idx="4"/>
              <a:endCxn id="18458" idx="0"/>
            </p:cNvCxnSpPr>
            <p:nvPr/>
          </p:nvCxnSpPr>
          <p:spPr bwMode="auto">
            <a:xfrm>
              <a:off x="2865" y="2652"/>
              <a:ext cx="1" cy="700"/>
            </a:xfrm>
            <a:prstGeom prst="straightConnector1">
              <a:avLst/>
            </a:prstGeom>
            <a:noFill/>
            <a:ln w="38100">
              <a:solidFill>
                <a:schemeClr val="tx1"/>
              </a:solidFill>
              <a:round/>
              <a:headEnd/>
              <a:tailEnd type="stealth" w="lg" len="lg"/>
            </a:ln>
          </p:spPr>
        </p:cxnSp>
        <p:sp>
          <p:nvSpPr>
            <p:cNvPr id="18458" name="AutoShape 24"/>
            <p:cNvSpPr>
              <a:spLocks noChangeArrowheads="1"/>
            </p:cNvSpPr>
            <p:nvPr/>
          </p:nvSpPr>
          <p:spPr bwMode="auto">
            <a:xfrm>
              <a:off x="1901" y="3370"/>
              <a:ext cx="1930" cy="382"/>
            </a:xfrm>
            <a:prstGeom prst="roundRect">
              <a:avLst>
                <a:gd name="adj" fmla="val 12259"/>
              </a:avLst>
            </a:prstGeom>
            <a:gradFill rotWithShape="1">
              <a:gsLst>
                <a:gs pos="0">
                  <a:srgbClr val="FFFFFF"/>
                </a:gs>
                <a:gs pos="100000">
                  <a:srgbClr val="C3C3C3"/>
                </a:gs>
              </a:gsLst>
              <a:lin ang="5400000" scaled="1"/>
            </a:gradFill>
            <a:ln w="57150" algn="ctr">
              <a:solidFill>
                <a:srgbClr val="969696"/>
              </a:solidFill>
              <a:round/>
              <a:headEnd/>
              <a:tailEnd/>
            </a:ln>
          </p:spPr>
          <p:txBody>
            <a:bodyPr wrap="none" lIns="0" tIns="0" rIns="0" bIns="0" anchor="ctr" anchorCtr="1"/>
            <a:lstStyle/>
            <a:p>
              <a:pPr algn="ctr"/>
              <a:r>
                <a:rPr lang="en-US" sz="2000" b="1" i="1">
                  <a:latin typeface="Franklin Gothic Medium" pitchFamily="34" charset="0"/>
                </a:rPr>
                <a:t>Can’t-do or Won’t-do?</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pPr eaLnBrk="1" hangingPunct="1"/>
            <a:r>
              <a:rPr lang="en-US" sz="3400" b="1" smtClean="0">
                <a:solidFill>
                  <a:srgbClr val="A50021"/>
                </a:solidFill>
              </a:rPr>
              <a:t>Training Methods</a:t>
            </a:r>
          </a:p>
        </p:txBody>
      </p:sp>
      <p:sp>
        <p:nvSpPr>
          <p:cNvPr id="11267" name="Rectangle 3"/>
          <p:cNvSpPr>
            <a:spLocks noGrp="1" noChangeArrowheads="1"/>
          </p:cNvSpPr>
          <p:nvPr>
            <p:ph type="body" idx="4294967295"/>
          </p:nvPr>
        </p:nvSpPr>
        <p:spPr>
          <a:xfrm>
            <a:off x="0" y="1722437"/>
            <a:ext cx="8229600" cy="4525963"/>
          </a:xfrm>
        </p:spPr>
        <p:txBody>
          <a:bodyPr/>
          <a:lstStyle/>
          <a:p>
            <a:pPr algn="just" eaLnBrk="1" hangingPunct="1">
              <a:buFont typeface="Wingdings" pitchFamily="2" charset="2"/>
              <a:buNone/>
            </a:pPr>
            <a:r>
              <a:rPr lang="en-GB" sz="2000" b="1" dirty="0" smtClean="0">
                <a:cs typeface="Arial" charset="0"/>
              </a:rPr>
              <a:t>	1. On-the-job training</a:t>
            </a:r>
          </a:p>
          <a:p>
            <a:pPr algn="just" eaLnBrk="1" hangingPunct="1">
              <a:buFont typeface="Wingdings" pitchFamily="2" charset="2"/>
              <a:buNone/>
            </a:pPr>
            <a:r>
              <a:rPr lang="en-GB" sz="1000" b="1" dirty="0" smtClean="0">
                <a:cs typeface="Arial" charset="0"/>
              </a:rPr>
              <a:t>	</a:t>
            </a:r>
          </a:p>
          <a:p>
            <a:pPr algn="just" eaLnBrk="1" hangingPunct="1">
              <a:buFont typeface="Wingdings" pitchFamily="2" charset="2"/>
              <a:buNone/>
            </a:pPr>
            <a:r>
              <a:rPr lang="en-GB" sz="2000" b="1" dirty="0" smtClean="0">
                <a:cs typeface="Arial" charset="0"/>
              </a:rPr>
              <a:t>	2. Apprenticeship Training</a:t>
            </a:r>
          </a:p>
          <a:p>
            <a:pPr algn="just" eaLnBrk="1" hangingPunct="1">
              <a:buFont typeface="Wingdings" pitchFamily="2" charset="2"/>
              <a:buNone/>
            </a:pPr>
            <a:endParaRPr lang="en-GB" sz="1000" b="1" dirty="0" smtClean="0">
              <a:cs typeface="Arial" charset="0"/>
            </a:endParaRPr>
          </a:p>
          <a:p>
            <a:pPr algn="just" eaLnBrk="1" hangingPunct="1">
              <a:buFont typeface="Wingdings" pitchFamily="2" charset="2"/>
              <a:buNone/>
            </a:pPr>
            <a:r>
              <a:rPr lang="en-GB" sz="2000" b="1" dirty="0" smtClean="0">
                <a:cs typeface="Arial" charset="0"/>
              </a:rPr>
              <a:t>	3. Job instruction Training</a:t>
            </a:r>
          </a:p>
          <a:p>
            <a:pPr algn="just" eaLnBrk="1" hangingPunct="1">
              <a:buFont typeface="Wingdings" pitchFamily="2" charset="2"/>
              <a:buNone/>
            </a:pPr>
            <a:endParaRPr lang="en-GB" sz="1000" b="1" dirty="0" smtClean="0">
              <a:cs typeface="Arial" charset="0"/>
            </a:endParaRPr>
          </a:p>
          <a:p>
            <a:pPr algn="just" eaLnBrk="1" hangingPunct="1">
              <a:buFont typeface="Wingdings" pitchFamily="2" charset="2"/>
              <a:buNone/>
            </a:pPr>
            <a:r>
              <a:rPr lang="en-GB" sz="2000" b="1" dirty="0" smtClean="0">
                <a:cs typeface="Arial" charset="0"/>
              </a:rPr>
              <a:t>	4. Programmed Learning</a:t>
            </a:r>
          </a:p>
          <a:p>
            <a:pPr algn="just" eaLnBrk="1" hangingPunct="1">
              <a:buFont typeface="Wingdings" pitchFamily="2" charset="2"/>
              <a:buNone/>
            </a:pPr>
            <a:endParaRPr lang="en-GB" sz="1000" b="1" dirty="0" smtClean="0">
              <a:cs typeface="Arial" charset="0"/>
            </a:endParaRPr>
          </a:p>
          <a:p>
            <a:pPr algn="just" eaLnBrk="1" hangingPunct="1">
              <a:buFont typeface="Wingdings" pitchFamily="2" charset="2"/>
              <a:buNone/>
            </a:pPr>
            <a:r>
              <a:rPr lang="en-GB" sz="2000" b="1" dirty="0" smtClean="0">
                <a:cs typeface="Arial" charset="0"/>
              </a:rPr>
              <a:t>	5. Simulated Training</a:t>
            </a:r>
          </a:p>
          <a:p>
            <a:pPr algn="just" eaLnBrk="1" hangingPunct="1">
              <a:buFont typeface="Wingdings" pitchFamily="2" charset="2"/>
              <a:buNone/>
            </a:pPr>
            <a:endParaRPr lang="en-GB" sz="1000" b="1" dirty="0" smtClean="0">
              <a:cs typeface="Arial" charset="0"/>
            </a:endParaRPr>
          </a:p>
          <a:p>
            <a:pPr algn="just" eaLnBrk="1" hangingPunct="1">
              <a:buFont typeface="Wingdings" pitchFamily="2" charset="2"/>
              <a:buNone/>
            </a:pPr>
            <a:r>
              <a:rPr lang="en-GB" sz="2000" b="1" dirty="0" smtClean="0">
                <a:cs typeface="Arial" charset="0"/>
              </a:rPr>
              <a:t>	6. Computer Based Training (CBT)</a:t>
            </a:r>
          </a:p>
          <a:p>
            <a:pPr algn="just" eaLnBrk="1" hangingPunct="1">
              <a:buFont typeface="Wingdings" pitchFamily="2" charset="2"/>
              <a:buNone/>
            </a:pPr>
            <a:endParaRPr lang="en-GB" sz="1000" b="1" dirty="0" smtClean="0">
              <a:cs typeface="Arial" charset="0"/>
            </a:endParaRPr>
          </a:p>
          <a:p>
            <a:pPr algn="just" eaLnBrk="1" hangingPunct="1">
              <a:buFont typeface="Wingdings" pitchFamily="2" charset="2"/>
              <a:buNone/>
            </a:pPr>
            <a:r>
              <a:rPr lang="en-GB" sz="2000" b="1" dirty="0" smtClean="0">
                <a:cs typeface="Arial" charset="0"/>
              </a:rPr>
              <a:t>	7. Distance &amp; Internet Based Training</a:t>
            </a:r>
          </a:p>
          <a:p>
            <a:pPr algn="just" eaLnBrk="1" hangingPunct="1">
              <a:buFont typeface="Wingdings" pitchFamily="2" charset="2"/>
              <a:buNone/>
            </a:pPr>
            <a:r>
              <a:rPr lang="en-GB" sz="2000" b="1" dirty="0" smtClean="0">
                <a:cs typeface="Arial" charset="0"/>
              </a:rPr>
              <a:t>	</a:t>
            </a:r>
            <a:endParaRPr lang="en-GB" sz="3200" b="1" dirty="0" smtClean="0">
              <a:cs typeface="Arial" charset="0"/>
            </a:endParaRPr>
          </a:p>
        </p:txBody>
      </p:sp>
      <p:pic>
        <p:nvPicPr>
          <p:cNvPr id="17410" name="Picture 2" descr="https://encrypted-tbn0.gstatic.com/images?q=tbn:ANd9GcRNKwKiy8g5oDUfP-GKX0Ct7T9LPeTG9hcSrfaPC2rcyjI8AuCb"/>
          <p:cNvPicPr>
            <a:picLocks noChangeAspect="1" noChangeArrowheads="1"/>
          </p:cNvPicPr>
          <p:nvPr/>
        </p:nvPicPr>
        <p:blipFill>
          <a:blip r:embed="rId2"/>
          <a:srcRect/>
          <a:stretch>
            <a:fillRect/>
          </a:stretch>
        </p:blipFill>
        <p:spPr bwMode="auto">
          <a:xfrm>
            <a:off x="3962400" y="1066800"/>
            <a:ext cx="5124864" cy="3429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p:txBody>
          <a:bodyPr/>
          <a:lstStyle/>
          <a:p>
            <a:pPr eaLnBrk="1" hangingPunct="1"/>
            <a:r>
              <a:rPr lang="en-US" sz="2800" b="1" dirty="0" smtClean="0">
                <a:solidFill>
                  <a:srgbClr val="A50021"/>
                </a:solidFill>
              </a:rPr>
              <a:t>On-the-job Training</a:t>
            </a:r>
          </a:p>
        </p:txBody>
      </p:sp>
      <p:sp>
        <p:nvSpPr>
          <p:cNvPr id="12291" name="Rectangle 3"/>
          <p:cNvSpPr>
            <a:spLocks noGrp="1" noChangeArrowheads="1"/>
          </p:cNvSpPr>
          <p:nvPr>
            <p:ph type="body" idx="4294967295"/>
          </p:nvPr>
        </p:nvSpPr>
        <p:spPr>
          <a:xfrm>
            <a:off x="381000" y="685801"/>
            <a:ext cx="8229600" cy="1219200"/>
          </a:xfrm>
        </p:spPr>
        <p:txBody>
          <a:bodyPr>
            <a:normAutofit fontScale="85000" lnSpcReduction="10000"/>
          </a:bodyPr>
          <a:lstStyle/>
          <a:p>
            <a:pPr algn="just" eaLnBrk="1" hangingPunct="1">
              <a:buFont typeface="Wingdings" pitchFamily="2" charset="2"/>
              <a:buNone/>
            </a:pPr>
            <a:endParaRPr lang="en-GB" sz="1800" b="1" dirty="0" smtClean="0">
              <a:solidFill>
                <a:srgbClr val="0000CC"/>
              </a:solidFill>
              <a:cs typeface="Arial" charset="0"/>
            </a:endParaRPr>
          </a:p>
          <a:p>
            <a:pPr algn="just" eaLnBrk="1" hangingPunct="1">
              <a:buFont typeface="Wingdings" pitchFamily="2" charset="2"/>
              <a:buNone/>
            </a:pPr>
            <a:r>
              <a:rPr lang="en-GB" sz="1800" b="1" dirty="0" smtClean="0">
                <a:solidFill>
                  <a:srgbClr val="0000CC"/>
                </a:solidFill>
                <a:cs typeface="Arial" charset="0"/>
              </a:rPr>
              <a:t>	</a:t>
            </a:r>
          </a:p>
          <a:p>
            <a:pPr algn="just" eaLnBrk="1" hangingPunct="1">
              <a:buFont typeface="Wingdings" pitchFamily="2" charset="2"/>
              <a:buNone/>
            </a:pPr>
            <a:r>
              <a:rPr lang="en-GB" sz="1800" b="1" dirty="0" smtClean="0">
                <a:solidFill>
                  <a:srgbClr val="0000CC"/>
                </a:solidFill>
                <a:cs typeface="Arial" charset="0"/>
              </a:rPr>
              <a:t>	</a:t>
            </a:r>
            <a:r>
              <a:rPr lang="en-GB" sz="3200" b="1" dirty="0" smtClean="0">
                <a:cs typeface="Arial" charset="0"/>
              </a:rPr>
              <a:t>Training a person to learn a job while working on it</a:t>
            </a:r>
          </a:p>
        </p:txBody>
      </p:sp>
      <p:sp>
        <p:nvSpPr>
          <p:cNvPr id="5" name="Rectangle 2"/>
          <p:cNvSpPr txBox="1">
            <a:spLocks noChangeArrowheads="1"/>
          </p:cNvSpPr>
          <p:nvPr/>
        </p:nvSpPr>
        <p:spPr>
          <a:xfrm>
            <a:off x="457200" y="2332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A50021"/>
                </a:solidFill>
                <a:effectLst/>
                <a:uLnTx/>
                <a:uFillTx/>
                <a:latin typeface="+mj-lt"/>
                <a:ea typeface="+mj-ea"/>
                <a:cs typeface="+mj-cs"/>
              </a:rPr>
              <a:t>Apprenticeship Training</a:t>
            </a:r>
          </a:p>
        </p:txBody>
      </p:sp>
      <p:sp>
        <p:nvSpPr>
          <p:cNvPr id="6" name="Rectangle 3"/>
          <p:cNvSpPr txBox="1">
            <a:spLocks noChangeArrowheads="1"/>
          </p:cNvSpPr>
          <p:nvPr/>
        </p:nvSpPr>
        <p:spPr>
          <a:xfrm>
            <a:off x="457200" y="3124200"/>
            <a:ext cx="8229600" cy="1447800"/>
          </a:xfrm>
          <a:prstGeom prst="rect">
            <a:avLst/>
          </a:prstGeom>
        </p:spPr>
        <p:txBody>
          <a:bodyPr vert="horz" lIns="91440" tIns="45720" rIns="91440" bIns="45720" rtlCol="0">
            <a:normAutofit fontScale="850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GB" sz="1600" b="1" i="0" u="none" strike="noStrike" kern="1200" cap="none" spc="0" normalizeH="0" baseline="0" noProof="0" smtClean="0">
              <a:ln>
                <a:noFill/>
              </a:ln>
              <a:solidFill>
                <a:srgbClr val="0000CC"/>
              </a:solidFill>
              <a:effectLst/>
              <a:uLnTx/>
              <a:uFillTx/>
              <a:latin typeface="+mn-lt"/>
              <a:ea typeface="+mn-ea"/>
              <a:cs typeface="Arial"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600" b="1" i="0" u="none" strike="noStrike" kern="1200" cap="none" spc="0" normalizeH="0" baseline="0" noProof="0" smtClean="0">
                <a:ln>
                  <a:noFill/>
                </a:ln>
                <a:solidFill>
                  <a:srgbClr val="0000CC"/>
                </a:solidFill>
                <a:effectLst/>
                <a:uLnTx/>
                <a:uFillTx/>
                <a:latin typeface="+mn-lt"/>
                <a:ea typeface="+mn-ea"/>
                <a:cs typeface="Arial" charset="0"/>
              </a:rPr>
              <a:t>	</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600" b="1" i="0" u="none" strike="noStrike" kern="1200" cap="none" spc="0" normalizeH="0" baseline="0" noProof="0" smtClean="0">
                <a:ln>
                  <a:noFill/>
                </a:ln>
                <a:solidFill>
                  <a:srgbClr val="0000CC"/>
                </a:solidFill>
                <a:effectLst/>
                <a:uLnTx/>
                <a:uFillTx/>
                <a:latin typeface="+mn-lt"/>
                <a:ea typeface="+mn-ea"/>
                <a:cs typeface="Arial" charset="0"/>
              </a:rPr>
              <a:t>	</a:t>
            </a:r>
            <a:r>
              <a:rPr kumimoji="0" lang="en-GB" sz="2800" b="1" i="0" u="none" strike="noStrike" kern="1200" cap="none" spc="0" normalizeH="0" baseline="0" noProof="0" smtClean="0">
                <a:ln>
                  <a:noFill/>
                </a:ln>
                <a:solidFill>
                  <a:schemeClr val="tx1"/>
                </a:solidFill>
                <a:effectLst/>
                <a:uLnTx/>
                <a:uFillTx/>
                <a:latin typeface="+mn-lt"/>
                <a:ea typeface="+mn-ea"/>
                <a:cs typeface="Arial" charset="0"/>
              </a:rPr>
              <a:t>A structured process by which people become skilled workers through a combination of classroom instructions and on-the-job training</a:t>
            </a:r>
            <a:endParaRPr kumimoji="0" lang="en-GB" sz="2800" b="1" i="0" u="none" strike="noStrike" kern="1200" cap="none" spc="0" normalizeH="0" baseline="0" noProof="0" dirty="0" smtClean="0">
              <a:ln>
                <a:noFill/>
              </a:ln>
              <a:solidFill>
                <a:schemeClr val="tx1"/>
              </a:solidFill>
              <a:effectLst/>
              <a:uLnTx/>
              <a:uFillTx/>
              <a:latin typeface="+mn-lt"/>
              <a:ea typeface="+mn-ea"/>
              <a:cs typeface="Arial" charset="0"/>
            </a:endParaRPr>
          </a:p>
        </p:txBody>
      </p:sp>
      <p:sp>
        <p:nvSpPr>
          <p:cNvPr id="7" name="Rectangle 2"/>
          <p:cNvSpPr txBox="1">
            <a:spLocks noChangeArrowheads="1"/>
          </p:cNvSpPr>
          <p:nvPr/>
        </p:nvSpPr>
        <p:spPr>
          <a:xfrm>
            <a:off x="457200" y="47704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rgbClr val="A50021"/>
                </a:solidFill>
                <a:effectLst/>
                <a:uLnTx/>
                <a:uFillTx/>
                <a:latin typeface="+mj-lt"/>
                <a:ea typeface="+mj-ea"/>
                <a:cs typeface="+mj-cs"/>
              </a:rPr>
              <a:t>Job Instruction Training (JIT)</a:t>
            </a:r>
            <a:endParaRPr kumimoji="0" lang="en-US" sz="2800" b="1" i="0" u="none" strike="noStrike" kern="1200" cap="none" spc="0" normalizeH="0" baseline="0" noProof="0" dirty="0" smtClean="0">
              <a:ln>
                <a:noFill/>
              </a:ln>
              <a:solidFill>
                <a:srgbClr val="A50021"/>
              </a:solidFill>
              <a:effectLst/>
              <a:uLnTx/>
              <a:uFillTx/>
              <a:latin typeface="+mj-lt"/>
              <a:ea typeface="+mj-ea"/>
              <a:cs typeface="+mj-cs"/>
            </a:endParaRPr>
          </a:p>
        </p:txBody>
      </p:sp>
      <p:sp>
        <p:nvSpPr>
          <p:cNvPr id="8" name="Rectangle 3"/>
          <p:cNvSpPr txBox="1">
            <a:spLocks noChangeArrowheads="1"/>
          </p:cNvSpPr>
          <p:nvPr/>
        </p:nvSpPr>
        <p:spPr>
          <a:xfrm>
            <a:off x="457200" y="5105400"/>
            <a:ext cx="8229600" cy="1600200"/>
          </a:xfrm>
          <a:prstGeom prst="rect">
            <a:avLst/>
          </a:prstGeom>
        </p:spPr>
        <p:txBody>
          <a:bodyPr vert="horz" lIns="91440" tIns="45720" rIns="91440" bIns="45720" rtlCol="0">
            <a:normAutofit fontScale="92500"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GB" sz="1600" b="1" i="0" u="none" strike="noStrike" kern="1200" cap="none" spc="0" normalizeH="0" baseline="0" noProof="0" smtClean="0">
              <a:ln>
                <a:noFill/>
              </a:ln>
              <a:solidFill>
                <a:srgbClr val="0000CC"/>
              </a:solidFill>
              <a:effectLst/>
              <a:uLnTx/>
              <a:uFillTx/>
              <a:latin typeface="+mn-lt"/>
              <a:ea typeface="+mn-ea"/>
              <a:cs typeface="Arial"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600" b="1" i="0" u="none" strike="noStrike" kern="1200" cap="none" spc="0" normalizeH="0" baseline="0" noProof="0" smtClean="0">
                <a:ln>
                  <a:noFill/>
                </a:ln>
                <a:solidFill>
                  <a:srgbClr val="0000CC"/>
                </a:solidFill>
                <a:effectLst/>
                <a:uLnTx/>
                <a:uFillTx/>
                <a:latin typeface="+mn-lt"/>
                <a:ea typeface="+mn-ea"/>
                <a:cs typeface="Arial" charset="0"/>
              </a:rPr>
              <a:t>	</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600" b="1" i="0" u="none" strike="noStrike" kern="1200" cap="none" spc="0" normalizeH="0" baseline="0" noProof="0" smtClean="0">
                <a:ln>
                  <a:noFill/>
                </a:ln>
                <a:solidFill>
                  <a:srgbClr val="0000CC"/>
                </a:solidFill>
                <a:effectLst/>
                <a:uLnTx/>
                <a:uFillTx/>
                <a:latin typeface="+mn-lt"/>
                <a:ea typeface="+mn-ea"/>
                <a:cs typeface="Arial" charset="0"/>
              </a:rPr>
              <a:t>	</a:t>
            </a:r>
            <a:endParaRPr kumimoji="0" lang="en-GB" sz="2800" b="1" i="0" u="none" strike="noStrike" kern="1200" cap="none" spc="0" normalizeH="0" baseline="0" noProof="0" smtClean="0">
              <a:ln>
                <a:noFill/>
              </a:ln>
              <a:solidFill>
                <a:srgbClr val="0000CC"/>
              </a:solidFill>
              <a:effectLst/>
              <a:uLnTx/>
              <a:uFillTx/>
              <a:latin typeface="+mn-lt"/>
              <a:ea typeface="+mn-ea"/>
              <a:cs typeface="Arial"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2800" b="1" i="0" u="none" strike="noStrike" kern="1200" cap="none" spc="0" normalizeH="0" baseline="0" noProof="0" smtClean="0">
                <a:ln>
                  <a:noFill/>
                </a:ln>
                <a:solidFill>
                  <a:srgbClr val="0000CC"/>
                </a:solidFill>
                <a:effectLst/>
                <a:uLnTx/>
                <a:uFillTx/>
                <a:latin typeface="+mn-lt"/>
                <a:ea typeface="+mn-ea"/>
                <a:cs typeface="Arial" charset="0"/>
              </a:rPr>
              <a:t>	</a:t>
            </a:r>
            <a:r>
              <a:rPr kumimoji="0" lang="en-GB" sz="2800" b="1" i="0" u="none" strike="noStrike" kern="1200" cap="none" spc="0" normalizeH="0" baseline="0" noProof="0" smtClean="0">
                <a:ln>
                  <a:noFill/>
                </a:ln>
                <a:solidFill>
                  <a:schemeClr val="tx1"/>
                </a:solidFill>
                <a:effectLst/>
                <a:uLnTx/>
                <a:uFillTx/>
                <a:latin typeface="+mn-lt"/>
                <a:ea typeface="+mn-ea"/>
                <a:cs typeface="Arial" charset="0"/>
              </a:rPr>
              <a:t>Listing each job’s basic tasks, along with key points, in order to provide step-by-step training for employees</a:t>
            </a:r>
            <a:endParaRPr kumimoji="0" lang="en-GB" sz="2800" b="1" i="0" u="none" strike="noStrike" kern="1200" cap="none" spc="0" normalizeH="0" baseline="0" noProof="0" dirty="0" smtClean="0">
              <a:ln>
                <a:noFill/>
              </a:ln>
              <a:solidFill>
                <a:schemeClr val="tx1"/>
              </a:solidFill>
              <a:effectLst/>
              <a:uLnTx/>
              <a:uFillTx/>
              <a:latin typeface="+mn-lt"/>
              <a:ea typeface="+mn-ea"/>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457200" y="0"/>
            <a:ext cx="8229600" cy="1143000"/>
          </a:xfrm>
        </p:spPr>
        <p:txBody>
          <a:bodyPr/>
          <a:lstStyle/>
          <a:p>
            <a:pPr eaLnBrk="1" hangingPunct="1"/>
            <a:r>
              <a:rPr lang="en-US" sz="2800" b="1" smtClean="0">
                <a:solidFill>
                  <a:srgbClr val="A50021"/>
                </a:solidFill>
              </a:rPr>
              <a:t>Programmed Learning</a:t>
            </a:r>
          </a:p>
        </p:txBody>
      </p:sp>
      <p:sp>
        <p:nvSpPr>
          <p:cNvPr id="15363" name="Rectangle 3"/>
          <p:cNvSpPr>
            <a:spLocks noGrp="1" noChangeArrowheads="1"/>
          </p:cNvSpPr>
          <p:nvPr>
            <p:ph type="body" idx="4294967295"/>
          </p:nvPr>
        </p:nvSpPr>
        <p:spPr>
          <a:xfrm>
            <a:off x="457200" y="411162"/>
            <a:ext cx="8229600" cy="2209799"/>
          </a:xfrm>
        </p:spPr>
        <p:txBody>
          <a:bodyPr>
            <a:normAutofit fontScale="85000" lnSpcReduction="20000"/>
          </a:bodyPr>
          <a:lstStyle/>
          <a:p>
            <a:pPr algn="just" eaLnBrk="1" hangingPunct="1">
              <a:buFont typeface="Wingdings" pitchFamily="2" charset="2"/>
              <a:buNone/>
            </a:pPr>
            <a:endParaRPr lang="en-GB" sz="1600" b="1" dirty="0" smtClean="0">
              <a:solidFill>
                <a:srgbClr val="0000CC"/>
              </a:solidFill>
              <a:cs typeface="Arial" charset="0"/>
            </a:endParaRPr>
          </a:p>
          <a:p>
            <a:pPr algn="just" eaLnBrk="1" hangingPunct="1">
              <a:buFont typeface="Wingdings" pitchFamily="2" charset="2"/>
              <a:buNone/>
            </a:pPr>
            <a:r>
              <a:rPr lang="en-GB" sz="1600" b="1" dirty="0" smtClean="0">
                <a:solidFill>
                  <a:srgbClr val="0000CC"/>
                </a:solidFill>
                <a:cs typeface="Arial" charset="0"/>
              </a:rPr>
              <a:t>	</a:t>
            </a:r>
          </a:p>
          <a:p>
            <a:pPr algn="just" eaLnBrk="1" hangingPunct="1">
              <a:buFont typeface="Wingdings" pitchFamily="2" charset="2"/>
              <a:buNone/>
            </a:pPr>
            <a:r>
              <a:rPr lang="en-GB" sz="1600" b="1" dirty="0" smtClean="0">
                <a:solidFill>
                  <a:srgbClr val="0000CC"/>
                </a:solidFill>
                <a:cs typeface="Arial" charset="0"/>
              </a:rPr>
              <a:t>	</a:t>
            </a:r>
          </a:p>
          <a:p>
            <a:pPr algn="just" eaLnBrk="1" hangingPunct="1">
              <a:buFont typeface="Wingdings" pitchFamily="2" charset="2"/>
              <a:buNone/>
            </a:pPr>
            <a:r>
              <a:rPr lang="en-GB" sz="1600" b="1" dirty="0" smtClean="0">
                <a:solidFill>
                  <a:srgbClr val="0000CC"/>
                </a:solidFill>
                <a:cs typeface="Arial" charset="0"/>
              </a:rPr>
              <a:t>	</a:t>
            </a:r>
            <a:r>
              <a:rPr lang="en-GB" sz="2400" b="1" dirty="0" smtClean="0">
                <a:cs typeface="Arial" charset="0"/>
              </a:rPr>
              <a:t>A systematic method for teaching job skills involving presenting questions or facts, allowing the person to respond, and giving the learning immediate feedback on the accuracy of his or her answers</a:t>
            </a:r>
          </a:p>
          <a:p>
            <a:pPr algn="just" eaLnBrk="1" hangingPunct="1">
              <a:buFont typeface="Wingdings" pitchFamily="2" charset="2"/>
              <a:buNone/>
            </a:pPr>
            <a:r>
              <a:rPr lang="en-GB" sz="2400" b="1" dirty="0" smtClean="0">
                <a:cs typeface="Arial" charset="0"/>
              </a:rPr>
              <a:t>	</a:t>
            </a:r>
          </a:p>
          <a:p>
            <a:pPr algn="ctr" eaLnBrk="1" hangingPunct="1">
              <a:buFont typeface="Wingdings" pitchFamily="2" charset="2"/>
              <a:buNone/>
            </a:pPr>
            <a:r>
              <a:rPr lang="en-GB" sz="2400" b="1" dirty="0" smtClean="0">
                <a:cs typeface="Arial" charset="0"/>
              </a:rPr>
              <a:t>	</a:t>
            </a:r>
            <a:r>
              <a:rPr lang="en-GB" sz="2000" b="1" i="1" dirty="0" smtClean="0">
                <a:solidFill>
                  <a:srgbClr val="FF0000"/>
                </a:solidFill>
                <a:cs typeface="Arial" charset="0"/>
              </a:rPr>
              <a:t>a self-learning method (text book, PC, Internet)</a:t>
            </a:r>
          </a:p>
        </p:txBody>
      </p:sp>
      <p:sp>
        <p:nvSpPr>
          <p:cNvPr id="5" name="Rectangle 2"/>
          <p:cNvSpPr txBox="1">
            <a:spLocks noChangeArrowheads="1"/>
          </p:cNvSpPr>
          <p:nvPr/>
        </p:nvSpPr>
        <p:spPr>
          <a:xfrm>
            <a:off x="457200" y="2362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rgbClr val="A50021"/>
                </a:solidFill>
                <a:effectLst/>
                <a:uLnTx/>
                <a:uFillTx/>
                <a:latin typeface="+mj-lt"/>
                <a:ea typeface="+mj-ea"/>
                <a:cs typeface="+mj-cs"/>
              </a:rPr>
              <a:t>Simulated Training</a:t>
            </a:r>
          </a:p>
        </p:txBody>
      </p:sp>
      <p:sp>
        <p:nvSpPr>
          <p:cNvPr id="6" name="Rectangle 3"/>
          <p:cNvSpPr txBox="1">
            <a:spLocks noChangeArrowheads="1"/>
          </p:cNvSpPr>
          <p:nvPr/>
        </p:nvSpPr>
        <p:spPr>
          <a:xfrm>
            <a:off x="457200" y="2773362"/>
            <a:ext cx="8229600" cy="2057400"/>
          </a:xfrm>
          <a:prstGeom prst="rect">
            <a:avLst/>
          </a:prstGeom>
        </p:spPr>
        <p:txBody>
          <a:bodyPr vert="horz" lIns="91440" tIns="45720" rIns="91440" bIns="45720" rtlCol="0">
            <a:normAutofit fontScale="775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GB" sz="1600" b="1" i="0" u="none" strike="noStrike" kern="1200" cap="none" spc="0" normalizeH="0" baseline="0" noProof="0" smtClean="0">
              <a:ln>
                <a:noFill/>
              </a:ln>
              <a:solidFill>
                <a:srgbClr val="0000CC"/>
              </a:solidFill>
              <a:effectLst/>
              <a:uLnTx/>
              <a:uFillTx/>
              <a:latin typeface="+mn-lt"/>
              <a:ea typeface="+mn-ea"/>
              <a:cs typeface="Arial"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600" b="1" i="0" u="none" strike="noStrike" kern="1200" cap="none" spc="0" normalizeH="0" baseline="0" noProof="0" smtClean="0">
                <a:ln>
                  <a:noFill/>
                </a:ln>
                <a:solidFill>
                  <a:srgbClr val="0000CC"/>
                </a:solidFill>
                <a:effectLst/>
                <a:uLnTx/>
                <a:uFillTx/>
                <a:latin typeface="+mn-lt"/>
                <a:ea typeface="+mn-ea"/>
                <a:cs typeface="Arial" charset="0"/>
              </a:rPr>
              <a:t>	</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600" b="1" i="0" u="none" strike="noStrike" kern="1200" cap="none" spc="0" normalizeH="0" baseline="0" noProof="0" smtClean="0">
                <a:ln>
                  <a:noFill/>
                </a:ln>
                <a:solidFill>
                  <a:srgbClr val="0000CC"/>
                </a:solidFill>
                <a:effectLst/>
                <a:uLnTx/>
                <a:uFillTx/>
                <a:latin typeface="+mn-lt"/>
                <a:ea typeface="+mn-ea"/>
                <a:cs typeface="Arial" charset="0"/>
              </a:rPr>
              <a:t>	</a:t>
            </a:r>
            <a:endParaRPr kumimoji="0" lang="en-GB" sz="2800" b="1" i="0" u="none" strike="noStrike" kern="1200" cap="none" spc="0" normalizeH="0" baseline="0" noProof="0" smtClean="0">
              <a:ln>
                <a:noFill/>
              </a:ln>
              <a:solidFill>
                <a:srgbClr val="0000CC"/>
              </a:solidFill>
              <a:effectLst/>
              <a:uLnTx/>
              <a:uFillTx/>
              <a:latin typeface="+mn-lt"/>
              <a:ea typeface="+mn-ea"/>
              <a:cs typeface="Arial"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2800" b="1" i="0" u="none" strike="noStrike" kern="1200" cap="none" spc="0" normalizeH="0" baseline="0" noProof="0" smtClean="0">
                <a:ln>
                  <a:noFill/>
                </a:ln>
                <a:solidFill>
                  <a:srgbClr val="0000CC"/>
                </a:solidFill>
                <a:effectLst/>
                <a:uLnTx/>
                <a:uFillTx/>
                <a:latin typeface="+mn-lt"/>
                <a:ea typeface="+mn-ea"/>
                <a:cs typeface="Arial" charset="0"/>
              </a:rPr>
              <a:t>	</a:t>
            </a:r>
            <a:r>
              <a:rPr kumimoji="0" lang="en-GB" sz="2800" b="1" i="0" u="none" strike="noStrike" kern="1200" cap="none" spc="0" normalizeH="0" baseline="0" noProof="0" smtClean="0">
                <a:ln>
                  <a:noFill/>
                </a:ln>
                <a:solidFill>
                  <a:schemeClr val="tx1"/>
                </a:solidFill>
                <a:effectLst/>
                <a:uLnTx/>
                <a:uFillTx/>
                <a:latin typeface="+mn-lt"/>
                <a:ea typeface="+mn-ea"/>
                <a:cs typeface="Arial" charset="0"/>
              </a:rPr>
              <a:t>Training Employees on special off-the-job equipment, as in airplane pilot training, so training cost and hazard can be reduced</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2800" b="1" i="0" u="none" strike="noStrike" kern="1200" cap="none" spc="0" normalizeH="0" baseline="0" noProof="0" smtClean="0">
                <a:ln>
                  <a:noFill/>
                </a:ln>
                <a:solidFill>
                  <a:schemeClr val="tx1"/>
                </a:solidFill>
                <a:effectLst/>
                <a:uLnTx/>
                <a:uFillTx/>
                <a:latin typeface="+mn-lt"/>
                <a:ea typeface="+mn-ea"/>
                <a:cs typeface="Arial" charset="0"/>
              </a:rPr>
              <a:t>	</a:t>
            </a: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2800" b="1" i="0" u="none" strike="noStrike" kern="1200" cap="none" spc="0" normalizeH="0" baseline="0" noProof="0" smtClean="0">
                <a:ln>
                  <a:noFill/>
                </a:ln>
                <a:solidFill>
                  <a:schemeClr val="tx1"/>
                </a:solidFill>
                <a:effectLst/>
                <a:uLnTx/>
                <a:uFillTx/>
                <a:latin typeface="+mn-lt"/>
                <a:ea typeface="+mn-ea"/>
                <a:cs typeface="Arial" charset="0"/>
              </a:rPr>
              <a:t>	</a:t>
            </a:r>
            <a:r>
              <a:rPr kumimoji="0" lang="en-GB" sz="2000" b="1" i="1" u="none" strike="noStrike" kern="1200" cap="none" spc="0" normalizeH="0" baseline="0" noProof="0" smtClean="0">
                <a:ln>
                  <a:noFill/>
                </a:ln>
                <a:solidFill>
                  <a:srgbClr val="FF0000"/>
                </a:solidFill>
                <a:effectLst/>
                <a:uLnTx/>
                <a:uFillTx/>
                <a:latin typeface="+mn-lt"/>
                <a:ea typeface="+mn-ea"/>
                <a:cs typeface="Arial" charset="0"/>
              </a:rPr>
              <a:t>Simulated equipment they will use on the job</a:t>
            </a:r>
            <a:endParaRPr kumimoji="0" lang="en-GB" sz="2000" b="1" i="1" u="none" strike="noStrike" kern="1200" cap="none" spc="0" normalizeH="0" baseline="0" noProof="0" dirty="0" smtClean="0">
              <a:ln>
                <a:noFill/>
              </a:ln>
              <a:solidFill>
                <a:srgbClr val="FF0000"/>
              </a:solidFill>
              <a:effectLst/>
              <a:uLnTx/>
              <a:uFillTx/>
              <a:latin typeface="+mn-lt"/>
              <a:ea typeface="+mn-ea"/>
              <a:cs typeface="Arial" charset="0"/>
            </a:endParaRPr>
          </a:p>
        </p:txBody>
      </p:sp>
      <p:sp>
        <p:nvSpPr>
          <p:cNvPr id="7" name="Rectangle 2"/>
          <p:cNvSpPr txBox="1">
            <a:spLocks noChangeArrowheads="1"/>
          </p:cNvSpPr>
          <p:nvPr/>
        </p:nvSpPr>
        <p:spPr>
          <a:xfrm>
            <a:off x="457200" y="4419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rgbClr val="A50021"/>
                </a:solidFill>
                <a:effectLst/>
                <a:uLnTx/>
                <a:uFillTx/>
                <a:latin typeface="+mj-lt"/>
                <a:ea typeface="+mj-ea"/>
                <a:cs typeface="+mj-cs"/>
              </a:rPr>
              <a:t>Computer Based Training (CBT)</a:t>
            </a:r>
          </a:p>
        </p:txBody>
      </p:sp>
      <p:sp>
        <p:nvSpPr>
          <p:cNvPr id="8" name="Rectangle 3"/>
          <p:cNvSpPr txBox="1">
            <a:spLocks noChangeArrowheads="1"/>
          </p:cNvSpPr>
          <p:nvPr/>
        </p:nvSpPr>
        <p:spPr>
          <a:xfrm>
            <a:off x="457200" y="4906962"/>
            <a:ext cx="8229600" cy="1828800"/>
          </a:xfrm>
          <a:prstGeom prst="rect">
            <a:avLst/>
          </a:prstGeom>
        </p:spPr>
        <p:txBody>
          <a:bodyPr vert="horz" lIns="91440" tIns="45720" rIns="91440" bIns="45720" rtlCol="0">
            <a:normAutofit fontScale="700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GB" sz="1600" b="1" i="0" u="none" strike="noStrike" kern="1200" cap="none" spc="0" normalizeH="0" baseline="0" noProof="0" smtClean="0">
              <a:ln>
                <a:noFill/>
              </a:ln>
              <a:solidFill>
                <a:srgbClr val="0000CC"/>
              </a:solidFill>
              <a:effectLst/>
              <a:uLnTx/>
              <a:uFillTx/>
              <a:latin typeface="+mn-lt"/>
              <a:ea typeface="+mn-ea"/>
              <a:cs typeface="Arial"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600" b="1" i="0" u="none" strike="noStrike" kern="1200" cap="none" spc="0" normalizeH="0" baseline="0" noProof="0" smtClean="0">
                <a:ln>
                  <a:noFill/>
                </a:ln>
                <a:solidFill>
                  <a:srgbClr val="0000CC"/>
                </a:solidFill>
                <a:effectLst/>
                <a:uLnTx/>
                <a:uFillTx/>
                <a:latin typeface="+mn-lt"/>
                <a:ea typeface="+mn-ea"/>
                <a:cs typeface="Arial" charset="0"/>
              </a:rPr>
              <a:t>	</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600" b="1" i="0" u="none" strike="noStrike" kern="1200" cap="none" spc="0" normalizeH="0" baseline="0" noProof="0" smtClean="0">
                <a:ln>
                  <a:noFill/>
                </a:ln>
                <a:solidFill>
                  <a:srgbClr val="0000CC"/>
                </a:solidFill>
                <a:effectLst/>
                <a:uLnTx/>
                <a:uFillTx/>
                <a:latin typeface="+mn-lt"/>
                <a:ea typeface="+mn-ea"/>
                <a:cs typeface="Arial" charset="0"/>
              </a:rPr>
              <a:t>	</a:t>
            </a:r>
            <a:endParaRPr kumimoji="0" lang="en-GB" sz="2800" b="1" i="0" u="none" strike="noStrike" kern="1200" cap="none" spc="0" normalizeH="0" baseline="0" noProof="0" smtClean="0">
              <a:ln>
                <a:noFill/>
              </a:ln>
              <a:solidFill>
                <a:srgbClr val="0000CC"/>
              </a:solidFill>
              <a:effectLst/>
              <a:uLnTx/>
              <a:uFillTx/>
              <a:latin typeface="+mn-lt"/>
              <a:ea typeface="+mn-ea"/>
              <a:cs typeface="Arial"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2800" b="1" i="0" u="none" strike="noStrike" kern="1200" cap="none" spc="0" normalizeH="0" baseline="0" noProof="0" smtClean="0">
                <a:ln>
                  <a:noFill/>
                </a:ln>
                <a:solidFill>
                  <a:srgbClr val="0000CC"/>
                </a:solidFill>
                <a:effectLst/>
                <a:uLnTx/>
                <a:uFillTx/>
                <a:latin typeface="+mn-lt"/>
                <a:ea typeface="+mn-ea"/>
                <a:cs typeface="Arial" charset="0"/>
              </a:rPr>
              <a:t>	</a:t>
            </a:r>
            <a:r>
              <a:rPr kumimoji="0" lang="en-GB" sz="2800" b="1" i="0" u="none" strike="noStrike" kern="1200" cap="none" spc="0" normalizeH="0" baseline="0" noProof="0" smtClean="0">
                <a:ln>
                  <a:noFill/>
                </a:ln>
                <a:solidFill>
                  <a:schemeClr val="tx1"/>
                </a:solidFill>
                <a:effectLst/>
                <a:uLnTx/>
                <a:uFillTx/>
                <a:latin typeface="+mn-lt"/>
                <a:ea typeface="+mn-ea"/>
                <a:cs typeface="Arial" charset="0"/>
              </a:rPr>
              <a:t>Trainee uses interactive computer-based and/or DVD systems to increase his or her knowledge or skills </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2800" b="1" i="0" u="none" strike="noStrike" kern="1200" cap="none" spc="0" normalizeH="0" baseline="0" noProof="0" smtClean="0">
                <a:ln>
                  <a:noFill/>
                </a:ln>
                <a:solidFill>
                  <a:schemeClr val="tx1"/>
                </a:solidFill>
                <a:effectLst/>
                <a:uLnTx/>
                <a:uFillTx/>
                <a:latin typeface="+mn-lt"/>
                <a:ea typeface="+mn-ea"/>
                <a:cs typeface="Arial" charset="0"/>
              </a:rPr>
              <a:t>		</a:t>
            </a:r>
          </a:p>
          <a:p>
            <a:pPr marL="342900" marR="0" lvl="0" indent="-342900" algn="ctr"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2800" b="1" i="0" u="none" strike="noStrike" kern="1200" cap="none" spc="0" normalizeH="0" baseline="0" noProof="0" smtClean="0">
                <a:ln>
                  <a:noFill/>
                </a:ln>
                <a:solidFill>
                  <a:schemeClr val="tx1"/>
                </a:solidFill>
                <a:effectLst/>
                <a:uLnTx/>
                <a:uFillTx/>
                <a:latin typeface="+mn-lt"/>
                <a:ea typeface="+mn-ea"/>
                <a:cs typeface="Arial" charset="0"/>
              </a:rPr>
              <a:t>	</a:t>
            </a:r>
            <a:r>
              <a:rPr kumimoji="0" lang="en-GB" sz="2400" b="1" i="1" u="none" strike="noStrike" kern="1200" cap="none" spc="0" normalizeH="0" baseline="0" noProof="0" smtClean="0">
                <a:ln>
                  <a:noFill/>
                </a:ln>
                <a:solidFill>
                  <a:srgbClr val="FF0000"/>
                </a:solidFill>
                <a:effectLst/>
                <a:uLnTx/>
                <a:uFillTx/>
                <a:latin typeface="+mn-lt"/>
                <a:ea typeface="+mn-ea"/>
                <a:cs typeface="Arial" charset="0"/>
              </a:rPr>
              <a:t>graphics supported lessons</a:t>
            </a:r>
            <a:endParaRPr kumimoji="0" lang="en-GB" sz="2400" b="1" i="1" u="none" strike="noStrike" kern="1200" cap="none" spc="0" normalizeH="0" baseline="0" noProof="0" dirty="0" smtClean="0">
              <a:ln>
                <a:noFill/>
              </a:ln>
              <a:solidFill>
                <a:srgbClr val="FF0000"/>
              </a:solidFill>
              <a:effectLst/>
              <a:uLnTx/>
              <a:uFillTx/>
              <a:latin typeface="+mn-lt"/>
              <a:ea typeface="+mn-ea"/>
              <a:cs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r>
              <a:rPr lang="en-US" sz="2800" b="1" smtClean="0">
                <a:solidFill>
                  <a:srgbClr val="A50021"/>
                </a:solidFill>
              </a:rPr>
              <a:t>Distance &amp; Internet-Based Training</a:t>
            </a:r>
          </a:p>
        </p:txBody>
      </p:sp>
      <p:sp>
        <p:nvSpPr>
          <p:cNvPr id="18435" name="Rectangle 3"/>
          <p:cNvSpPr>
            <a:spLocks noGrp="1" noChangeArrowheads="1"/>
          </p:cNvSpPr>
          <p:nvPr>
            <p:ph type="body" idx="4294967295"/>
          </p:nvPr>
        </p:nvSpPr>
        <p:spPr>
          <a:xfrm>
            <a:off x="457200" y="609600"/>
            <a:ext cx="8229600" cy="1828800"/>
          </a:xfrm>
        </p:spPr>
        <p:txBody>
          <a:bodyPr>
            <a:normAutofit fontScale="92500" lnSpcReduction="20000"/>
          </a:bodyPr>
          <a:lstStyle/>
          <a:p>
            <a:pPr algn="just" eaLnBrk="1" hangingPunct="1">
              <a:buFont typeface="Wingdings" pitchFamily="2" charset="2"/>
              <a:buNone/>
            </a:pPr>
            <a:endParaRPr lang="en-GB" sz="1600" b="1" dirty="0" smtClean="0">
              <a:solidFill>
                <a:srgbClr val="0000CC"/>
              </a:solidFill>
              <a:cs typeface="Arial" charset="0"/>
            </a:endParaRPr>
          </a:p>
          <a:p>
            <a:pPr algn="just" eaLnBrk="1" hangingPunct="1">
              <a:buFont typeface="Wingdings" pitchFamily="2" charset="2"/>
              <a:buNone/>
            </a:pPr>
            <a:r>
              <a:rPr lang="en-GB" sz="1600" b="1" dirty="0" smtClean="0">
                <a:solidFill>
                  <a:srgbClr val="0000CC"/>
                </a:solidFill>
                <a:cs typeface="Arial" charset="0"/>
              </a:rPr>
              <a:t>	</a:t>
            </a:r>
          </a:p>
          <a:p>
            <a:pPr algn="just" eaLnBrk="1" hangingPunct="1">
              <a:buFont typeface="Wingdings" pitchFamily="2" charset="2"/>
              <a:buNone/>
            </a:pPr>
            <a:r>
              <a:rPr lang="en-GB" sz="1600" b="1" dirty="0" smtClean="0">
                <a:solidFill>
                  <a:srgbClr val="0000CC"/>
                </a:solidFill>
                <a:cs typeface="Arial" charset="0"/>
              </a:rPr>
              <a:t>	</a:t>
            </a:r>
            <a:endParaRPr lang="en-GB" sz="2800" b="1" dirty="0" smtClean="0">
              <a:solidFill>
                <a:srgbClr val="0000CC"/>
              </a:solidFill>
              <a:cs typeface="Arial" charset="0"/>
            </a:endParaRPr>
          </a:p>
          <a:p>
            <a:pPr algn="just" eaLnBrk="1" hangingPunct="1">
              <a:buFont typeface="Wingdings" pitchFamily="2" charset="2"/>
              <a:buNone/>
            </a:pPr>
            <a:r>
              <a:rPr lang="en-GB" sz="2800" b="1" dirty="0" smtClean="0">
                <a:solidFill>
                  <a:srgbClr val="0000CC"/>
                </a:solidFill>
                <a:cs typeface="Arial" charset="0"/>
              </a:rPr>
              <a:t>	</a:t>
            </a:r>
            <a:r>
              <a:rPr lang="en-GB" sz="2800" b="1" dirty="0" smtClean="0">
                <a:cs typeface="Arial" charset="0"/>
              </a:rPr>
              <a:t>Such training range from paper-and-pencil correspondence courses, to </a:t>
            </a:r>
            <a:r>
              <a:rPr lang="en-GB" sz="2800" b="1" dirty="0" err="1" smtClean="0">
                <a:cs typeface="Arial" charset="0"/>
              </a:rPr>
              <a:t>tele</a:t>
            </a:r>
            <a:r>
              <a:rPr lang="en-GB" sz="2800" b="1" dirty="0" smtClean="0">
                <a:cs typeface="Arial" charset="0"/>
              </a:rPr>
              <a:t>-training, videoconferencing, and modern internet-based courses</a:t>
            </a:r>
            <a:endParaRPr lang="en-GB" sz="2400" b="1" i="1" dirty="0" smtClean="0">
              <a:solidFill>
                <a:srgbClr val="FF0000"/>
              </a:solidFill>
              <a:cs typeface="Arial" charset="0"/>
            </a:endParaRPr>
          </a:p>
        </p:txBody>
      </p:sp>
      <p:pic>
        <p:nvPicPr>
          <p:cNvPr id="14338" name="Picture 2" descr="http://www.graystoneadvisors.com/assets/images/training-vs-development-gray-stone-arm-holding-grass.jpg"/>
          <p:cNvPicPr>
            <a:picLocks noChangeAspect="1" noChangeArrowheads="1"/>
          </p:cNvPicPr>
          <p:nvPr/>
        </p:nvPicPr>
        <p:blipFill>
          <a:blip r:embed="rId2"/>
          <a:srcRect/>
          <a:stretch>
            <a:fillRect/>
          </a:stretch>
        </p:blipFill>
        <p:spPr bwMode="auto">
          <a:xfrm>
            <a:off x="1066800" y="3124200"/>
            <a:ext cx="6858000" cy="36909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04800" y="2286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chemeClr val="tx1">
                    <a:lumMod val="95000"/>
                    <a:lumOff val="5000"/>
                  </a:schemeClr>
                </a:solidFill>
                <a:effectLst/>
                <a:uLnTx/>
                <a:uFillTx/>
                <a:latin typeface="+mj-lt"/>
                <a:ea typeface="+mj-ea"/>
                <a:cs typeface="+mj-cs"/>
              </a:rPr>
              <a:t>Management Development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futureleaders.gsk.com/media/128832/1226_Mac-Anthony_Obiezekwem_11_MediumResolution.jpeg?width=1014&amp;quality=40&amp;mode=crop"/>
          <p:cNvPicPr>
            <a:picLocks noChangeAspect="1" noChangeArrowheads="1"/>
          </p:cNvPicPr>
          <p:nvPr/>
        </p:nvPicPr>
        <p:blipFill>
          <a:blip r:embed="rId2"/>
          <a:srcRect/>
          <a:stretch>
            <a:fillRect/>
          </a:stretch>
        </p:blipFill>
        <p:spPr bwMode="auto">
          <a:xfrm>
            <a:off x="1200150" y="1143000"/>
            <a:ext cx="6343650" cy="4229100"/>
          </a:xfrm>
          <a:prstGeom prst="rect">
            <a:avLst/>
          </a:prstGeom>
          <a:noFill/>
        </p:spPr>
      </p:pic>
      <p:sp>
        <p:nvSpPr>
          <p:cNvPr id="5" name="Rectangle 2"/>
          <p:cNvSpPr txBox="1">
            <a:spLocks noChangeArrowheads="1"/>
          </p:cNvSpPr>
          <p:nvPr/>
        </p:nvSpPr>
        <p:spPr>
          <a:xfrm>
            <a:off x="304800" y="2286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lumMod val="95000"/>
                    <a:lumOff val="5000"/>
                  </a:schemeClr>
                </a:solidFill>
                <a:effectLst/>
                <a:uLnTx/>
                <a:uFillTx/>
                <a:latin typeface="+mj-lt"/>
                <a:ea typeface="+mj-ea"/>
                <a:cs typeface="+mj-cs"/>
              </a:rPr>
              <a:t>Management Development</a:t>
            </a:r>
          </a:p>
        </p:txBody>
      </p:sp>
      <p:sp>
        <p:nvSpPr>
          <p:cNvPr id="6" name="Rectangle 3"/>
          <p:cNvSpPr txBox="1">
            <a:spLocks noChangeArrowheads="1"/>
          </p:cNvSpPr>
          <p:nvPr/>
        </p:nvSpPr>
        <p:spPr>
          <a:xfrm>
            <a:off x="304800" y="5105401"/>
            <a:ext cx="8229600" cy="2362199"/>
          </a:xfrm>
          <a:prstGeom prst="rect">
            <a:avLst/>
          </a:prstGeom>
        </p:spPr>
        <p:txBody>
          <a:bodyPr vert="horz" lIns="91440" tIns="45720" rIns="91440" bIns="45720" rtlCol="0">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GB" sz="1800" b="1" i="0" u="none" strike="noStrike" kern="1200" cap="none" spc="0" normalizeH="0" baseline="0" noProof="0" dirty="0" smtClean="0">
              <a:ln>
                <a:noFill/>
              </a:ln>
              <a:solidFill>
                <a:srgbClr val="0000CC"/>
              </a:solidFill>
              <a:effectLst/>
              <a:uLnTx/>
              <a:uFillTx/>
              <a:latin typeface="+mn-lt"/>
              <a:ea typeface="+mn-ea"/>
              <a:cs typeface="Arial"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800" b="1" i="0" u="none" strike="noStrike" kern="1200" cap="none" spc="0" normalizeH="0" baseline="0" noProof="0" dirty="0" smtClean="0">
                <a:ln>
                  <a:noFill/>
                </a:ln>
                <a:solidFill>
                  <a:srgbClr val="0000CC"/>
                </a:solidFill>
                <a:effectLst/>
                <a:uLnTx/>
                <a:uFillTx/>
                <a:latin typeface="+mn-lt"/>
                <a:ea typeface="+mn-ea"/>
                <a:cs typeface="Arial" charset="0"/>
              </a:rPr>
              <a:t>	</a:t>
            </a:r>
            <a:r>
              <a:rPr kumimoji="0" lang="en-GB" sz="2400" b="1" i="0" u="none" strike="noStrike" kern="1200" cap="none" spc="0" normalizeH="0" baseline="0" noProof="0" dirty="0" smtClean="0">
                <a:ln>
                  <a:noFill/>
                </a:ln>
                <a:solidFill>
                  <a:schemeClr val="tx1"/>
                </a:solidFill>
                <a:effectLst/>
                <a:uLnTx/>
                <a:uFillTx/>
                <a:latin typeface="+mn-lt"/>
                <a:ea typeface="+mn-ea"/>
                <a:cs typeface="Arial" charset="0"/>
              </a:rPr>
              <a:t>Any attempt to improve current or future management performance by imparting knowledge, changing attitudes, or increasing skills</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GB" sz="2400" b="1" i="0" u="none" strike="noStrike" kern="1200" cap="none" spc="0" normalizeH="0" baseline="0" noProof="0" dirty="0" smtClean="0">
              <a:ln>
                <a:noFill/>
              </a:ln>
              <a:solidFill>
                <a:schemeClr val="tx1"/>
              </a:solidFill>
              <a:effectLst/>
              <a:uLnTx/>
              <a:uFillTx/>
              <a:latin typeface="+mn-lt"/>
              <a:ea typeface="+mn-ea"/>
              <a:cs typeface="Arial"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2400" b="1" i="0" u="none" strike="noStrike" kern="1200" cap="none" spc="0" normalizeH="0" baseline="0" noProof="0" dirty="0" smtClean="0">
                <a:ln>
                  <a:noFill/>
                </a:ln>
                <a:solidFill>
                  <a:schemeClr val="tx1"/>
                </a:solidFill>
                <a:effectLst/>
                <a:uLnTx/>
                <a:uFillTx/>
                <a:latin typeface="+mn-lt"/>
                <a:ea typeface="+mn-ea"/>
                <a:cs typeface="Arial" charset="0"/>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Footer Placeholder 4"/>
          <p:cNvSpPr>
            <a:spLocks noGrp="1"/>
          </p:cNvSpPr>
          <p:nvPr>
            <p:ph type="ftr" sz="quarter" idx="10"/>
          </p:nvPr>
        </p:nvSpPr>
        <p:spPr>
          <a:noFill/>
        </p:spPr>
        <p:txBody>
          <a:bodyPr/>
          <a:lstStyle/>
          <a:p>
            <a:endParaRPr lang="en-US" smtClean="0">
              <a:latin typeface="Garamond" pitchFamily="18" charset="0"/>
            </a:endParaRPr>
          </a:p>
          <a:p>
            <a:endParaRPr lang="en-US" smtClean="0"/>
          </a:p>
        </p:txBody>
      </p:sp>
      <p:sp>
        <p:nvSpPr>
          <p:cNvPr id="20483" name="Rectangle 8"/>
          <p:cNvSpPr>
            <a:spLocks noGrp="1" noChangeArrowheads="1"/>
          </p:cNvSpPr>
          <p:nvPr>
            <p:ph type="title"/>
          </p:nvPr>
        </p:nvSpPr>
        <p:spPr/>
        <p:txBody>
          <a:bodyPr/>
          <a:lstStyle/>
          <a:p>
            <a:pPr eaLnBrk="1" hangingPunct="1"/>
            <a:r>
              <a:rPr lang="en-US" smtClean="0"/>
              <a:t>Types of Interviews</a:t>
            </a:r>
          </a:p>
        </p:txBody>
      </p:sp>
      <p:sp>
        <p:nvSpPr>
          <p:cNvPr id="20484" name="Rectangle 12"/>
          <p:cNvSpPr>
            <a:spLocks noGrp="1" noChangeArrowheads="1"/>
          </p:cNvSpPr>
          <p:nvPr>
            <p:ph type="body" sz="half" idx="1"/>
          </p:nvPr>
        </p:nvSpPr>
        <p:spPr/>
        <p:txBody>
          <a:bodyPr/>
          <a:lstStyle/>
          <a:p>
            <a:pPr eaLnBrk="1" hangingPunct="1">
              <a:spcBef>
                <a:spcPct val="10000"/>
              </a:spcBef>
            </a:pPr>
            <a:r>
              <a:rPr lang="en-US" sz="2400" smtClean="0"/>
              <a:t>Initial screening</a:t>
            </a:r>
          </a:p>
          <a:p>
            <a:pPr eaLnBrk="1" hangingPunct="1">
              <a:spcBef>
                <a:spcPct val="10000"/>
              </a:spcBef>
            </a:pPr>
            <a:r>
              <a:rPr lang="en-US" sz="2400" smtClean="0"/>
              <a:t>One on one</a:t>
            </a:r>
          </a:p>
          <a:p>
            <a:pPr eaLnBrk="1" hangingPunct="1">
              <a:spcBef>
                <a:spcPct val="10000"/>
              </a:spcBef>
            </a:pPr>
            <a:r>
              <a:rPr lang="en-US" sz="2400" smtClean="0"/>
              <a:t>Multiple interviews	</a:t>
            </a:r>
          </a:p>
          <a:p>
            <a:pPr eaLnBrk="1" hangingPunct="1">
              <a:spcBef>
                <a:spcPct val="10000"/>
              </a:spcBef>
            </a:pPr>
            <a:r>
              <a:rPr lang="en-US" sz="2400" smtClean="0"/>
              <a:t>Selection committee</a:t>
            </a:r>
          </a:p>
          <a:p>
            <a:pPr eaLnBrk="1" hangingPunct="1">
              <a:spcBef>
                <a:spcPct val="10000"/>
              </a:spcBef>
            </a:pPr>
            <a:r>
              <a:rPr lang="en-US" sz="2400" smtClean="0"/>
              <a:t>Finalists’ interviews</a:t>
            </a:r>
          </a:p>
        </p:txBody>
      </p:sp>
      <p:pic>
        <p:nvPicPr>
          <p:cNvPr id="20485" name="Picture 16"/>
          <p:cNvPicPr>
            <a:picLocks noGrp="1" noChangeAspect="1" noChangeArrowheads="1"/>
          </p:cNvPicPr>
          <p:nvPr>
            <p:ph sz="half" idx="2"/>
          </p:nvPr>
        </p:nvPicPr>
        <p:blipFill>
          <a:blip r:embed="rId3"/>
          <a:srcRect l="2213" t="5882"/>
          <a:stretch>
            <a:fillRect/>
          </a:stretch>
        </p:blipFill>
        <p:spPr>
          <a:xfrm>
            <a:off x="4914900" y="2120900"/>
            <a:ext cx="3695700" cy="4062413"/>
          </a:xfrm>
          <a:noFill/>
          <a:ln>
            <a:solidFill>
              <a:schemeClr val="tx1"/>
            </a:solidFill>
          </a:ln>
        </p:spPr>
      </p:pic>
    </p:spTree>
    <p:extLst>
      <p:ext uri="{BB962C8B-B14F-4D97-AF65-F5344CB8AC3E}">
        <p14:creationId xmlns:p14="http://schemas.microsoft.com/office/powerpoint/2010/main" val="76442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lstStyle/>
          <a:p>
            <a:pPr eaLnBrk="1" hangingPunct="1"/>
            <a:r>
              <a:rPr lang="en-US" sz="3400" b="1" smtClean="0">
                <a:solidFill>
                  <a:srgbClr val="A50021"/>
                </a:solidFill>
              </a:rPr>
              <a:t>Managerial On-the-Job Training</a:t>
            </a:r>
          </a:p>
        </p:txBody>
      </p:sp>
      <p:sp>
        <p:nvSpPr>
          <p:cNvPr id="21507" name="Rectangle 3"/>
          <p:cNvSpPr>
            <a:spLocks noGrp="1" noChangeArrowheads="1"/>
          </p:cNvSpPr>
          <p:nvPr>
            <p:ph type="body" idx="4294967295"/>
          </p:nvPr>
        </p:nvSpPr>
        <p:spPr>
          <a:xfrm>
            <a:off x="-76200" y="1219200"/>
            <a:ext cx="8229600" cy="4525963"/>
          </a:xfrm>
        </p:spPr>
        <p:txBody>
          <a:bodyPr/>
          <a:lstStyle/>
          <a:p>
            <a:pPr algn="just" eaLnBrk="1" hangingPunct="1">
              <a:buFont typeface="Wingdings" pitchFamily="2" charset="2"/>
              <a:buNone/>
            </a:pPr>
            <a:endParaRPr lang="en-GB" sz="1800" b="1" dirty="0" smtClean="0">
              <a:cs typeface="Arial" charset="0"/>
            </a:endParaRPr>
          </a:p>
          <a:p>
            <a:pPr algn="just" eaLnBrk="1" hangingPunct="1">
              <a:buFont typeface="Wingdings" pitchFamily="2" charset="2"/>
              <a:buNone/>
            </a:pPr>
            <a:r>
              <a:rPr lang="en-GB" sz="1800" b="1" dirty="0" smtClean="0">
                <a:cs typeface="Arial" charset="0"/>
              </a:rPr>
              <a:t>	1. Job Rotation</a:t>
            </a:r>
          </a:p>
          <a:p>
            <a:pPr algn="just" eaLnBrk="1" hangingPunct="1">
              <a:buFont typeface="Wingdings" pitchFamily="2" charset="2"/>
              <a:buNone/>
            </a:pPr>
            <a:r>
              <a:rPr lang="en-GB" sz="1800" b="1" dirty="0" smtClean="0">
                <a:cs typeface="Arial" charset="0"/>
              </a:rPr>
              <a:t>	2. Action Learning</a:t>
            </a:r>
          </a:p>
          <a:p>
            <a:pPr algn="just" eaLnBrk="1" hangingPunct="1">
              <a:buFont typeface="Wingdings" pitchFamily="2" charset="2"/>
              <a:buNone/>
            </a:pPr>
            <a:r>
              <a:rPr lang="en-GB" sz="1800" b="1" dirty="0" smtClean="0">
                <a:cs typeface="Arial" charset="0"/>
              </a:rPr>
              <a:t>	3. Case Study Method</a:t>
            </a:r>
          </a:p>
          <a:p>
            <a:pPr algn="just" eaLnBrk="1" hangingPunct="1">
              <a:buFont typeface="Wingdings" pitchFamily="2" charset="2"/>
              <a:buNone/>
            </a:pPr>
            <a:r>
              <a:rPr lang="en-GB" sz="1800" b="1" dirty="0" smtClean="0">
                <a:cs typeface="Arial" charset="0"/>
              </a:rPr>
              <a:t>	4. Management Games</a:t>
            </a:r>
          </a:p>
          <a:p>
            <a:pPr algn="just" eaLnBrk="1" hangingPunct="1">
              <a:buFont typeface="Wingdings" pitchFamily="2" charset="2"/>
              <a:buNone/>
            </a:pPr>
            <a:r>
              <a:rPr lang="en-GB" sz="1800" b="1" dirty="0" smtClean="0">
                <a:cs typeface="Arial" charset="0"/>
              </a:rPr>
              <a:t>	5. Role Playing</a:t>
            </a:r>
          </a:p>
          <a:p>
            <a:pPr algn="just" eaLnBrk="1" hangingPunct="1">
              <a:buFont typeface="Wingdings" pitchFamily="2" charset="2"/>
              <a:buNone/>
            </a:pPr>
            <a:r>
              <a:rPr lang="en-GB" sz="1800" b="1" dirty="0" smtClean="0">
                <a:cs typeface="Arial" charset="0"/>
              </a:rPr>
              <a:t>	6. Outsourced Learning</a:t>
            </a:r>
          </a:p>
          <a:p>
            <a:pPr algn="just" eaLnBrk="1" hangingPunct="1">
              <a:buFont typeface="Wingdings" pitchFamily="2" charset="2"/>
              <a:buNone/>
            </a:pPr>
            <a:r>
              <a:rPr lang="en-GB" sz="1800" b="1" dirty="0" smtClean="0">
                <a:cs typeface="Arial" charset="0"/>
              </a:rPr>
              <a:t>	7. Behaviour </a:t>
            </a:r>
            <a:r>
              <a:rPr lang="en-GB" sz="1800" b="1" dirty="0" err="1" smtClean="0">
                <a:cs typeface="Arial" charset="0"/>
              </a:rPr>
              <a:t>Modeling</a:t>
            </a:r>
            <a:endParaRPr lang="en-GB" sz="1800" b="1" dirty="0" smtClean="0">
              <a:cs typeface="Arial" charset="0"/>
            </a:endParaRPr>
          </a:p>
          <a:p>
            <a:pPr algn="just" eaLnBrk="1" hangingPunct="1">
              <a:buFont typeface="Wingdings" pitchFamily="2" charset="2"/>
              <a:buNone/>
            </a:pPr>
            <a:r>
              <a:rPr lang="en-GB" sz="1800" b="1" dirty="0" smtClean="0">
                <a:cs typeface="Arial" charset="0"/>
              </a:rPr>
              <a:t>	8. In-house Development </a:t>
            </a:r>
            <a:r>
              <a:rPr lang="en-GB" sz="1800" b="1" dirty="0" err="1" smtClean="0">
                <a:cs typeface="Arial" charset="0"/>
              </a:rPr>
              <a:t>Center</a:t>
            </a:r>
            <a:endParaRPr lang="en-GB" sz="1800" b="1" dirty="0" smtClean="0">
              <a:cs typeface="Arial" charset="0"/>
            </a:endParaRPr>
          </a:p>
          <a:p>
            <a:pPr algn="just" eaLnBrk="1" hangingPunct="1">
              <a:buFont typeface="Wingdings" pitchFamily="2" charset="2"/>
              <a:buNone/>
            </a:pPr>
            <a:r>
              <a:rPr lang="en-GB" sz="1800" b="1" dirty="0" smtClean="0">
                <a:cs typeface="Arial" charset="0"/>
              </a:rPr>
              <a:t>	</a:t>
            </a:r>
            <a:endParaRPr lang="en-GB" sz="2800" b="1" dirty="0" smtClean="0">
              <a:cs typeface="Arial" charset="0"/>
            </a:endParaRPr>
          </a:p>
        </p:txBody>
      </p:sp>
      <p:pic>
        <p:nvPicPr>
          <p:cNvPr id="12290" name="Picture 2" descr="http://www.bmt.org/media/259216/cb_development.jpg"/>
          <p:cNvPicPr>
            <a:picLocks noChangeAspect="1" noChangeArrowheads="1"/>
          </p:cNvPicPr>
          <p:nvPr/>
        </p:nvPicPr>
        <p:blipFill>
          <a:blip r:embed="rId2"/>
          <a:srcRect/>
          <a:stretch>
            <a:fillRect/>
          </a:stretch>
        </p:blipFill>
        <p:spPr bwMode="auto">
          <a:xfrm>
            <a:off x="3733800" y="1600200"/>
            <a:ext cx="4953000" cy="238125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457200" y="-76200"/>
            <a:ext cx="8229600" cy="1143000"/>
          </a:xfrm>
        </p:spPr>
        <p:txBody>
          <a:bodyPr/>
          <a:lstStyle/>
          <a:p>
            <a:pPr eaLnBrk="1" hangingPunct="1"/>
            <a:r>
              <a:rPr lang="en-US" sz="2800" b="1" smtClean="0">
                <a:solidFill>
                  <a:srgbClr val="A50021"/>
                </a:solidFill>
              </a:rPr>
              <a:t>Job Rotation</a:t>
            </a:r>
          </a:p>
        </p:txBody>
      </p:sp>
      <p:sp>
        <p:nvSpPr>
          <p:cNvPr id="22531" name="Rectangle 3"/>
          <p:cNvSpPr>
            <a:spLocks noGrp="1" noChangeArrowheads="1"/>
          </p:cNvSpPr>
          <p:nvPr>
            <p:ph type="body" idx="4294967295"/>
          </p:nvPr>
        </p:nvSpPr>
        <p:spPr>
          <a:xfrm>
            <a:off x="457200" y="258762"/>
            <a:ext cx="8229600" cy="2286000"/>
          </a:xfrm>
        </p:spPr>
        <p:txBody>
          <a:bodyPr>
            <a:normAutofit fontScale="92500" lnSpcReduction="20000"/>
          </a:bodyPr>
          <a:lstStyle/>
          <a:p>
            <a:pPr algn="just" eaLnBrk="1" hangingPunct="1">
              <a:buFont typeface="Wingdings" pitchFamily="2" charset="2"/>
              <a:buNone/>
            </a:pPr>
            <a:endParaRPr lang="en-GB" sz="1600" b="1" dirty="0" smtClean="0">
              <a:solidFill>
                <a:srgbClr val="0000CC"/>
              </a:solidFill>
              <a:cs typeface="Arial" charset="0"/>
            </a:endParaRPr>
          </a:p>
          <a:p>
            <a:pPr algn="just" eaLnBrk="1" hangingPunct="1">
              <a:buFont typeface="Wingdings" pitchFamily="2" charset="2"/>
              <a:buNone/>
            </a:pPr>
            <a:r>
              <a:rPr lang="en-GB" sz="1600" b="1" dirty="0" smtClean="0">
                <a:solidFill>
                  <a:srgbClr val="0000CC"/>
                </a:solidFill>
                <a:cs typeface="Arial" charset="0"/>
              </a:rPr>
              <a:t>	</a:t>
            </a:r>
          </a:p>
          <a:p>
            <a:pPr algn="just" eaLnBrk="1" hangingPunct="1">
              <a:buFont typeface="Wingdings" pitchFamily="2" charset="2"/>
              <a:buNone/>
            </a:pPr>
            <a:r>
              <a:rPr lang="en-GB" sz="1600" b="1" dirty="0" smtClean="0">
                <a:solidFill>
                  <a:srgbClr val="0000CC"/>
                </a:solidFill>
                <a:cs typeface="Arial" charset="0"/>
              </a:rPr>
              <a:t>	</a:t>
            </a:r>
            <a:endParaRPr lang="en-GB" sz="2800" b="1" dirty="0" smtClean="0">
              <a:solidFill>
                <a:srgbClr val="0000CC"/>
              </a:solidFill>
              <a:cs typeface="Arial" charset="0"/>
            </a:endParaRPr>
          </a:p>
          <a:p>
            <a:pPr algn="just" eaLnBrk="1" hangingPunct="1">
              <a:buFont typeface="Wingdings" pitchFamily="2" charset="2"/>
              <a:buNone/>
            </a:pPr>
            <a:r>
              <a:rPr lang="en-GB" sz="2800" b="1" dirty="0" smtClean="0">
                <a:solidFill>
                  <a:srgbClr val="0000CC"/>
                </a:solidFill>
                <a:cs typeface="Arial" charset="0"/>
              </a:rPr>
              <a:t>	</a:t>
            </a:r>
            <a:r>
              <a:rPr lang="en-GB" sz="2800" b="1" dirty="0" smtClean="0">
                <a:cs typeface="Arial" charset="0"/>
              </a:rPr>
              <a:t>A management training techniques that involves moving a trainee from department to department to broaden his or her experience and identify strong and weak points</a:t>
            </a:r>
          </a:p>
        </p:txBody>
      </p:sp>
      <p:sp>
        <p:nvSpPr>
          <p:cNvPr id="5" name="Rectangle 2"/>
          <p:cNvSpPr txBox="1">
            <a:spLocks noChangeArrowheads="1"/>
          </p:cNvSpPr>
          <p:nvPr/>
        </p:nvSpPr>
        <p:spPr>
          <a:xfrm>
            <a:off x="457200" y="1951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rgbClr val="A50021"/>
                </a:solidFill>
                <a:effectLst/>
                <a:uLnTx/>
                <a:uFillTx/>
                <a:latin typeface="+mj-lt"/>
                <a:ea typeface="+mj-ea"/>
                <a:cs typeface="+mj-cs"/>
              </a:rPr>
              <a:t>Action Learning</a:t>
            </a:r>
          </a:p>
        </p:txBody>
      </p:sp>
      <p:sp>
        <p:nvSpPr>
          <p:cNvPr id="6" name="Rectangle 3"/>
          <p:cNvSpPr txBox="1">
            <a:spLocks noChangeArrowheads="1"/>
          </p:cNvSpPr>
          <p:nvPr/>
        </p:nvSpPr>
        <p:spPr>
          <a:xfrm>
            <a:off x="457200" y="2133600"/>
            <a:ext cx="8229600" cy="2209800"/>
          </a:xfrm>
          <a:prstGeom prst="rect">
            <a:avLst/>
          </a:prstGeom>
        </p:spPr>
        <p:txBody>
          <a:bodyPr vert="horz" lIns="91440" tIns="45720" rIns="91440" bIns="45720" rtlCol="0">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GB" sz="1600" b="1" i="0" u="none" strike="noStrike" kern="1200" cap="none" spc="0" normalizeH="0" baseline="0" noProof="0" smtClean="0">
              <a:ln>
                <a:noFill/>
              </a:ln>
              <a:solidFill>
                <a:srgbClr val="0000CC"/>
              </a:solidFill>
              <a:effectLst/>
              <a:uLnTx/>
              <a:uFillTx/>
              <a:latin typeface="+mn-lt"/>
              <a:ea typeface="+mn-ea"/>
              <a:cs typeface="Arial"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600" b="1" i="0" u="none" strike="noStrike" kern="1200" cap="none" spc="0" normalizeH="0" baseline="0" noProof="0" smtClean="0">
                <a:ln>
                  <a:noFill/>
                </a:ln>
                <a:solidFill>
                  <a:srgbClr val="0000CC"/>
                </a:solidFill>
                <a:effectLst/>
                <a:uLnTx/>
                <a:uFillTx/>
                <a:latin typeface="+mn-lt"/>
                <a:ea typeface="+mn-ea"/>
                <a:cs typeface="Arial" charset="0"/>
              </a:rPr>
              <a:t>	</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600" b="1" i="0" u="none" strike="noStrike" kern="1200" cap="none" spc="0" normalizeH="0" baseline="0" noProof="0" smtClean="0">
                <a:ln>
                  <a:noFill/>
                </a:ln>
                <a:solidFill>
                  <a:srgbClr val="0000CC"/>
                </a:solidFill>
                <a:effectLst/>
                <a:uLnTx/>
                <a:uFillTx/>
                <a:latin typeface="+mn-lt"/>
                <a:ea typeface="+mn-ea"/>
                <a:cs typeface="Arial" charset="0"/>
              </a:rPr>
              <a:t>	</a:t>
            </a:r>
            <a:endParaRPr kumimoji="0" lang="en-GB" sz="2800" b="1" i="0" u="none" strike="noStrike" kern="1200" cap="none" spc="0" normalizeH="0" baseline="0" noProof="0" smtClean="0">
              <a:ln>
                <a:noFill/>
              </a:ln>
              <a:solidFill>
                <a:srgbClr val="0000CC"/>
              </a:solidFill>
              <a:effectLst/>
              <a:uLnTx/>
              <a:uFillTx/>
              <a:latin typeface="+mn-lt"/>
              <a:ea typeface="+mn-ea"/>
              <a:cs typeface="Arial"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2800" b="1" i="0" u="none" strike="noStrike" kern="1200" cap="none" spc="0" normalizeH="0" baseline="0" noProof="0" smtClean="0">
                <a:ln>
                  <a:noFill/>
                </a:ln>
                <a:solidFill>
                  <a:srgbClr val="0000CC"/>
                </a:solidFill>
                <a:effectLst/>
                <a:uLnTx/>
                <a:uFillTx/>
                <a:latin typeface="+mn-lt"/>
                <a:ea typeface="+mn-ea"/>
                <a:cs typeface="Arial" charset="0"/>
              </a:rPr>
              <a:t>	</a:t>
            </a:r>
            <a:r>
              <a:rPr kumimoji="0" lang="en-GB" sz="2800" b="1" i="0" u="none" strike="noStrike" kern="1200" cap="none" spc="0" normalizeH="0" baseline="0" noProof="0" smtClean="0">
                <a:ln>
                  <a:noFill/>
                </a:ln>
                <a:solidFill>
                  <a:schemeClr val="tx1"/>
                </a:solidFill>
                <a:effectLst/>
                <a:uLnTx/>
                <a:uFillTx/>
                <a:latin typeface="+mn-lt"/>
                <a:ea typeface="+mn-ea"/>
                <a:cs typeface="Arial" charset="0"/>
              </a:rPr>
              <a:t>A training technique by which management trainees are allowed to work full-time analyzing and solving problems in other department</a:t>
            </a:r>
            <a:endParaRPr kumimoji="0" lang="en-GB" sz="2800" b="1" i="0" u="none" strike="noStrike" kern="1200" cap="none" spc="0" normalizeH="0" baseline="0" noProof="0" dirty="0" smtClean="0">
              <a:ln>
                <a:noFill/>
              </a:ln>
              <a:solidFill>
                <a:schemeClr val="tx1"/>
              </a:solidFill>
              <a:effectLst/>
              <a:uLnTx/>
              <a:uFillTx/>
              <a:latin typeface="+mn-lt"/>
              <a:ea typeface="+mn-ea"/>
              <a:cs typeface="Arial" charset="0"/>
            </a:endParaRPr>
          </a:p>
        </p:txBody>
      </p:sp>
      <p:sp>
        <p:nvSpPr>
          <p:cNvPr id="7" name="Rectangle 2"/>
          <p:cNvSpPr txBox="1">
            <a:spLocks noChangeArrowheads="1"/>
          </p:cNvSpPr>
          <p:nvPr/>
        </p:nvSpPr>
        <p:spPr>
          <a:xfrm>
            <a:off x="457200" y="41608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rgbClr val="A50021"/>
                </a:solidFill>
                <a:effectLst/>
                <a:uLnTx/>
                <a:uFillTx/>
                <a:latin typeface="+mj-lt"/>
                <a:ea typeface="+mj-ea"/>
                <a:cs typeface="+mj-cs"/>
              </a:rPr>
              <a:t>Case Study Method</a:t>
            </a:r>
          </a:p>
        </p:txBody>
      </p:sp>
      <p:sp>
        <p:nvSpPr>
          <p:cNvPr id="8" name="Rectangle 3"/>
          <p:cNvSpPr txBox="1">
            <a:spLocks noChangeArrowheads="1"/>
          </p:cNvSpPr>
          <p:nvPr/>
        </p:nvSpPr>
        <p:spPr>
          <a:xfrm>
            <a:off x="457200" y="4267200"/>
            <a:ext cx="8229600" cy="2286000"/>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GB" sz="1600" b="1" i="0" u="none" strike="noStrike" kern="1200" cap="none" spc="0" normalizeH="0" baseline="0" noProof="0" smtClean="0">
              <a:ln>
                <a:noFill/>
              </a:ln>
              <a:solidFill>
                <a:srgbClr val="0000CC"/>
              </a:solidFill>
              <a:effectLst/>
              <a:uLnTx/>
              <a:uFillTx/>
              <a:latin typeface="+mn-lt"/>
              <a:ea typeface="+mn-ea"/>
              <a:cs typeface="Arial"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600" b="1" i="0" u="none" strike="noStrike" kern="1200" cap="none" spc="0" normalizeH="0" baseline="0" noProof="0" smtClean="0">
                <a:ln>
                  <a:noFill/>
                </a:ln>
                <a:solidFill>
                  <a:srgbClr val="0000CC"/>
                </a:solidFill>
                <a:effectLst/>
                <a:uLnTx/>
                <a:uFillTx/>
                <a:latin typeface="+mn-lt"/>
                <a:ea typeface="+mn-ea"/>
                <a:cs typeface="Arial" charset="0"/>
              </a:rPr>
              <a:t>	</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600" b="1" i="0" u="none" strike="noStrike" kern="1200" cap="none" spc="0" normalizeH="0" baseline="0" noProof="0" smtClean="0">
                <a:ln>
                  <a:noFill/>
                </a:ln>
                <a:solidFill>
                  <a:srgbClr val="0000CC"/>
                </a:solidFill>
                <a:effectLst/>
                <a:uLnTx/>
                <a:uFillTx/>
                <a:latin typeface="+mn-lt"/>
                <a:ea typeface="+mn-ea"/>
                <a:cs typeface="Arial" charset="0"/>
              </a:rPr>
              <a:t>	</a:t>
            </a:r>
            <a:endParaRPr kumimoji="0" lang="en-GB" sz="2800" b="1" i="0" u="none" strike="noStrike" kern="1200" cap="none" spc="0" normalizeH="0" baseline="0" noProof="0" smtClean="0">
              <a:ln>
                <a:noFill/>
              </a:ln>
              <a:solidFill>
                <a:srgbClr val="0000CC"/>
              </a:solidFill>
              <a:effectLst/>
              <a:uLnTx/>
              <a:uFillTx/>
              <a:latin typeface="+mn-lt"/>
              <a:ea typeface="+mn-ea"/>
              <a:cs typeface="Arial"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2800" b="1" i="0" u="none" strike="noStrike" kern="1200" cap="none" spc="0" normalizeH="0" baseline="0" noProof="0" smtClean="0">
                <a:ln>
                  <a:noFill/>
                </a:ln>
                <a:solidFill>
                  <a:srgbClr val="0000CC"/>
                </a:solidFill>
                <a:effectLst/>
                <a:uLnTx/>
                <a:uFillTx/>
                <a:latin typeface="+mn-lt"/>
                <a:ea typeface="+mn-ea"/>
                <a:cs typeface="Arial" charset="0"/>
              </a:rPr>
              <a:t>	</a:t>
            </a:r>
            <a:r>
              <a:rPr kumimoji="0" lang="en-GB" sz="2800" b="1" i="0" u="none" strike="noStrike" kern="1200" cap="none" spc="0" normalizeH="0" baseline="0" noProof="0" smtClean="0">
                <a:ln>
                  <a:noFill/>
                </a:ln>
                <a:solidFill>
                  <a:schemeClr val="tx1"/>
                </a:solidFill>
                <a:effectLst/>
                <a:uLnTx/>
                <a:uFillTx/>
                <a:latin typeface="+mn-lt"/>
                <a:ea typeface="+mn-ea"/>
                <a:cs typeface="Arial" charset="0"/>
              </a:rPr>
              <a:t>A development method in which the manager is presented with a written description of an organizational problem to diagnose and solve</a:t>
            </a:r>
            <a:endParaRPr kumimoji="0" lang="en-GB" sz="2800" b="1" i="0" u="none" strike="noStrike" kern="1200" cap="none" spc="0" normalizeH="0" baseline="0" noProof="0" dirty="0" smtClean="0">
              <a:ln>
                <a:noFill/>
              </a:ln>
              <a:solidFill>
                <a:schemeClr val="tx1"/>
              </a:solidFill>
              <a:effectLst/>
              <a:uLnTx/>
              <a:uFillTx/>
              <a:latin typeface="+mn-lt"/>
              <a:ea typeface="+mn-ea"/>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p:txBody>
          <a:bodyPr/>
          <a:lstStyle/>
          <a:p>
            <a:pPr eaLnBrk="1" hangingPunct="1"/>
            <a:r>
              <a:rPr lang="en-US" sz="2800" b="1" smtClean="0">
                <a:solidFill>
                  <a:srgbClr val="A50021"/>
                </a:solidFill>
              </a:rPr>
              <a:t>Management Game</a:t>
            </a:r>
          </a:p>
        </p:txBody>
      </p:sp>
      <p:sp>
        <p:nvSpPr>
          <p:cNvPr id="25603" name="Rectangle 3"/>
          <p:cNvSpPr>
            <a:spLocks noGrp="1" noChangeArrowheads="1"/>
          </p:cNvSpPr>
          <p:nvPr>
            <p:ph type="body" idx="4294967295"/>
          </p:nvPr>
        </p:nvSpPr>
        <p:spPr>
          <a:xfrm>
            <a:off x="457200" y="381000"/>
            <a:ext cx="8229600" cy="2362200"/>
          </a:xfrm>
        </p:spPr>
        <p:txBody>
          <a:bodyPr>
            <a:normAutofit fontScale="92500"/>
          </a:bodyPr>
          <a:lstStyle/>
          <a:p>
            <a:pPr algn="just" eaLnBrk="1" hangingPunct="1">
              <a:buFont typeface="Wingdings" pitchFamily="2" charset="2"/>
              <a:buNone/>
            </a:pPr>
            <a:endParaRPr lang="en-GB" sz="1600" b="1" dirty="0" smtClean="0">
              <a:solidFill>
                <a:srgbClr val="0000CC"/>
              </a:solidFill>
              <a:cs typeface="Arial" charset="0"/>
            </a:endParaRPr>
          </a:p>
          <a:p>
            <a:pPr algn="just" eaLnBrk="1" hangingPunct="1">
              <a:buFont typeface="Wingdings" pitchFamily="2" charset="2"/>
              <a:buNone/>
            </a:pPr>
            <a:r>
              <a:rPr lang="en-GB" sz="1600" b="1" dirty="0" smtClean="0">
                <a:solidFill>
                  <a:srgbClr val="0000CC"/>
                </a:solidFill>
                <a:cs typeface="Arial" charset="0"/>
              </a:rPr>
              <a:t>	</a:t>
            </a:r>
          </a:p>
          <a:p>
            <a:pPr algn="just" eaLnBrk="1" hangingPunct="1">
              <a:buFont typeface="Wingdings" pitchFamily="2" charset="2"/>
              <a:buNone/>
            </a:pPr>
            <a:r>
              <a:rPr lang="en-GB" sz="1600" b="1" dirty="0" smtClean="0">
                <a:solidFill>
                  <a:srgbClr val="0000CC"/>
                </a:solidFill>
                <a:cs typeface="Arial" charset="0"/>
              </a:rPr>
              <a:t>	</a:t>
            </a:r>
            <a:endParaRPr lang="en-GB" sz="2800" b="1" dirty="0" smtClean="0">
              <a:solidFill>
                <a:srgbClr val="0000CC"/>
              </a:solidFill>
              <a:cs typeface="Arial" charset="0"/>
            </a:endParaRPr>
          </a:p>
          <a:p>
            <a:pPr algn="just" eaLnBrk="1" hangingPunct="1">
              <a:buFont typeface="Wingdings" pitchFamily="2" charset="2"/>
              <a:buNone/>
            </a:pPr>
            <a:r>
              <a:rPr lang="en-GB" sz="2800" b="1" dirty="0" smtClean="0">
                <a:solidFill>
                  <a:srgbClr val="0000CC"/>
                </a:solidFill>
                <a:cs typeface="Arial" charset="0"/>
              </a:rPr>
              <a:t>	</a:t>
            </a:r>
            <a:r>
              <a:rPr lang="en-GB" sz="2800" b="1" dirty="0" smtClean="0">
                <a:cs typeface="Arial" charset="0"/>
              </a:rPr>
              <a:t>A development technique in which teams of managers compete by making computerized decisions regarding realistic but simulated situations</a:t>
            </a:r>
          </a:p>
        </p:txBody>
      </p:sp>
      <p:sp>
        <p:nvSpPr>
          <p:cNvPr id="5" name="Rectangle 2"/>
          <p:cNvSpPr txBox="1">
            <a:spLocks noChangeArrowheads="1"/>
          </p:cNvSpPr>
          <p:nvPr/>
        </p:nvSpPr>
        <p:spPr>
          <a:xfrm>
            <a:off x="457200" y="2179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rgbClr val="A50021"/>
                </a:solidFill>
                <a:effectLst/>
                <a:uLnTx/>
                <a:uFillTx/>
                <a:latin typeface="+mj-lt"/>
                <a:ea typeface="+mj-ea"/>
                <a:cs typeface="+mj-cs"/>
              </a:rPr>
              <a:t>Role Playing</a:t>
            </a:r>
          </a:p>
        </p:txBody>
      </p:sp>
      <p:sp>
        <p:nvSpPr>
          <p:cNvPr id="6" name="Rectangle 3"/>
          <p:cNvSpPr txBox="1">
            <a:spLocks noChangeArrowheads="1"/>
          </p:cNvSpPr>
          <p:nvPr/>
        </p:nvSpPr>
        <p:spPr>
          <a:xfrm>
            <a:off x="457200" y="2590800"/>
            <a:ext cx="8229600" cy="1447800"/>
          </a:xfrm>
          <a:prstGeom prst="rect">
            <a:avLst/>
          </a:prstGeom>
        </p:spPr>
        <p:txBody>
          <a:bodyPr vert="horz" lIns="91440" tIns="45720" rIns="91440" bIns="45720" rtlCol="0">
            <a:normAutofit fontScale="92500" lnSpcReduction="20000"/>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GB" sz="1600" b="1" i="0" u="none" strike="noStrike" kern="1200" cap="none" spc="0" normalizeH="0" baseline="0" noProof="0" smtClean="0">
              <a:ln>
                <a:noFill/>
              </a:ln>
              <a:solidFill>
                <a:srgbClr val="0000CC"/>
              </a:solidFill>
              <a:effectLst/>
              <a:uLnTx/>
              <a:uFillTx/>
              <a:latin typeface="+mn-lt"/>
              <a:ea typeface="+mn-ea"/>
              <a:cs typeface="Arial"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600" b="1" i="0" u="none" strike="noStrike" kern="1200" cap="none" spc="0" normalizeH="0" baseline="0" noProof="0" smtClean="0">
                <a:ln>
                  <a:noFill/>
                </a:ln>
                <a:solidFill>
                  <a:srgbClr val="0000CC"/>
                </a:solidFill>
                <a:effectLst/>
                <a:uLnTx/>
                <a:uFillTx/>
                <a:latin typeface="+mn-lt"/>
                <a:ea typeface="+mn-ea"/>
                <a:cs typeface="Arial" charset="0"/>
              </a:rPr>
              <a:t>	</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600" b="1" i="0" u="none" strike="noStrike" kern="1200" cap="none" spc="0" normalizeH="0" baseline="0" noProof="0" smtClean="0">
                <a:ln>
                  <a:noFill/>
                </a:ln>
                <a:solidFill>
                  <a:srgbClr val="0000CC"/>
                </a:solidFill>
                <a:effectLst/>
                <a:uLnTx/>
                <a:uFillTx/>
                <a:latin typeface="+mn-lt"/>
                <a:ea typeface="+mn-ea"/>
                <a:cs typeface="Arial" charset="0"/>
              </a:rPr>
              <a:t>	</a:t>
            </a:r>
            <a:endParaRPr kumimoji="0" lang="en-GB" sz="2800" b="1" i="0" u="none" strike="noStrike" kern="1200" cap="none" spc="0" normalizeH="0" baseline="0" noProof="0" smtClean="0">
              <a:ln>
                <a:noFill/>
              </a:ln>
              <a:solidFill>
                <a:srgbClr val="0000CC"/>
              </a:solidFill>
              <a:effectLst/>
              <a:uLnTx/>
              <a:uFillTx/>
              <a:latin typeface="+mn-lt"/>
              <a:ea typeface="+mn-ea"/>
              <a:cs typeface="Arial"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2800" b="1" i="0" u="none" strike="noStrike" kern="1200" cap="none" spc="0" normalizeH="0" baseline="0" noProof="0" smtClean="0">
                <a:ln>
                  <a:noFill/>
                </a:ln>
                <a:solidFill>
                  <a:srgbClr val="0000CC"/>
                </a:solidFill>
                <a:effectLst/>
                <a:uLnTx/>
                <a:uFillTx/>
                <a:latin typeface="+mn-lt"/>
                <a:ea typeface="+mn-ea"/>
                <a:cs typeface="Arial" charset="0"/>
              </a:rPr>
              <a:t>	</a:t>
            </a:r>
            <a:r>
              <a:rPr kumimoji="0" lang="en-GB" sz="2800" b="1" i="0" u="none" strike="noStrike" kern="1200" cap="none" spc="0" normalizeH="0" baseline="0" noProof="0" smtClean="0">
                <a:ln>
                  <a:noFill/>
                </a:ln>
                <a:solidFill>
                  <a:schemeClr val="tx1"/>
                </a:solidFill>
                <a:effectLst/>
                <a:uLnTx/>
                <a:uFillTx/>
                <a:latin typeface="+mn-lt"/>
                <a:ea typeface="+mn-ea"/>
                <a:cs typeface="Arial" charset="0"/>
              </a:rPr>
              <a:t>A training technique in which trainees act out parts in a realistic management situation</a:t>
            </a:r>
            <a:endParaRPr kumimoji="0" lang="en-GB" sz="2800" b="1" i="0" u="none" strike="noStrike" kern="1200" cap="none" spc="0" normalizeH="0" baseline="0" noProof="0" dirty="0" smtClean="0">
              <a:ln>
                <a:noFill/>
              </a:ln>
              <a:solidFill>
                <a:schemeClr val="tx1"/>
              </a:solidFill>
              <a:effectLst/>
              <a:uLnTx/>
              <a:uFillTx/>
              <a:latin typeface="+mn-lt"/>
              <a:ea typeface="+mn-ea"/>
              <a:cs typeface="Arial" charset="0"/>
            </a:endParaRPr>
          </a:p>
        </p:txBody>
      </p:sp>
      <p:sp>
        <p:nvSpPr>
          <p:cNvPr id="7" name="Rectangle 2"/>
          <p:cNvSpPr txBox="1">
            <a:spLocks noChangeArrowheads="1"/>
          </p:cNvSpPr>
          <p:nvPr/>
        </p:nvSpPr>
        <p:spPr>
          <a:xfrm>
            <a:off x="457200" y="41608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rgbClr val="A50021"/>
                </a:solidFill>
                <a:effectLst/>
                <a:uLnTx/>
                <a:uFillTx/>
                <a:latin typeface="+mj-lt"/>
                <a:ea typeface="+mj-ea"/>
                <a:cs typeface="+mj-cs"/>
              </a:rPr>
              <a:t>Outsourced Learning</a:t>
            </a:r>
          </a:p>
        </p:txBody>
      </p:sp>
      <p:sp>
        <p:nvSpPr>
          <p:cNvPr id="8" name="Rectangle 3"/>
          <p:cNvSpPr txBox="1">
            <a:spLocks noChangeArrowheads="1"/>
          </p:cNvSpPr>
          <p:nvPr/>
        </p:nvSpPr>
        <p:spPr>
          <a:xfrm>
            <a:off x="457200" y="4419600"/>
            <a:ext cx="8229600" cy="1752600"/>
          </a:xfrm>
          <a:prstGeom prst="rect">
            <a:avLst/>
          </a:prstGeom>
        </p:spPr>
        <p:txBody>
          <a:bodyPr vert="horz" lIns="91440" tIns="45720" rIns="91440" bIns="45720" rtlCol="0">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GB" sz="1600" b="1" i="0" u="none" strike="noStrike" kern="1200" cap="none" spc="0" normalizeH="0" baseline="0" noProof="0" smtClean="0">
              <a:ln>
                <a:noFill/>
              </a:ln>
              <a:solidFill>
                <a:srgbClr val="0000CC"/>
              </a:solidFill>
              <a:effectLst/>
              <a:uLnTx/>
              <a:uFillTx/>
              <a:latin typeface="+mn-lt"/>
              <a:ea typeface="+mn-ea"/>
              <a:cs typeface="Arial"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600" b="1" i="0" u="none" strike="noStrike" kern="1200" cap="none" spc="0" normalizeH="0" baseline="0" noProof="0" smtClean="0">
                <a:ln>
                  <a:noFill/>
                </a:ln>
                <a:solidFill>
                  <a:srgbClr val="0000CC"/>
                </a:solidFill>
                <a:effectLst/>
                <a:uLnTx/>
                <a:uFillTx/>
                <a:latin typeface="+mn-lt"/>
                <a:ea typeface="+mn-ea"/>
                <a:cs typeface="Arial" charset="0"/>
              </a:rPr>
              <a:t>	</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600" b="1" i="0" u="none" strike="noStrike" kern="1200" cap="none" spc="0" normalizeH="0" baseline="0" noProof="0" smtClean="0">
                <a:ln>
                  <a:noFill/>
                </a:ln>
                <a:solidFill>
                  <a:srgbClr val="0000CC"/>
                </a:solidFill>
                <a:effectLst/>
                <a:uLnTx/>
                <a:uFillTx/>
                <a:latin typeface="+mn-lt"/>
                <a:ea typeface="+mn-ea"/>
                <a:cs typeface="Arial" charset="0"/>
              </a:rPr>
              <a:t>	</a:t>
            </a:r>
            <a:endParaRPr kumimoji="0" lang="en-GB" sz="2800" b="1" i="0" u="none" strike="noStrike" kern="1200" cap="none" spc="0" normalizeH="0" baseline="0" noProof="0" smtClean="0">
              <a:ln>
                <a:noFill/>
              </a:ln>
              <a:solidFill>
                <a:srgbClr val="0000CC"/>
              </a:solidFill>
              <a:effectLst/>
              <a:uLnTx/>
              <a:uFillTx/>
              <a:latin typeface="+mn-lt"/>
              <a:ea typeface="+mn-ea"/>
              <a:cs typeface="Arial"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2800" b="1" i="0" u="none" strike="noStrike" kern="1200" cap="none" spc="0" normalizeH="0" baseline="0" noProof="0" smtClean="0">
                <a:ln>
                  <a:noFill/>
                </a:ln>
                <a:solidFill>
                  <a:srgbClr val="0000CC"/>
                </a:solidFill>
                <a:effectLst/>
                <a:uLnTx/>
                <a:uFillTx/>
                <a:latin typeface="+mn-lt"/>
                <a:ea typeface="+mn-ea"/>
                <a:cs typeface="Arial" charset="0"/>
              </a:rPr>
              <a:t>	</a:t>
            </a:r>
            <a:r>
              <a:rPr kumimoji="0" lang="en-GB" sz="2800" b="1" i="0" u="none" strike="noStrike" kern="1200" cap="none" spc="0" normalizeH="0" baseline="0" noProof="0" smtClean="0">
                <a:ln>
                  <a:noFill/>
                </a:ln>
                <a:solidFill>
                  <a:schemeClr val="tx1"/>
                </a:solidFill>
                <a:effectLst/>
                <a:uLnTx/>
                <a:uFillTx/>
                <a:latin typeface="+mn-lt"/>
                <a:ea typeface="+mn-ea"/>
                <a:cs typeface="Arial" charset="0"/>
              </a:rPr>
              <a:t>The outsourcing of companies’ learning functions to major consulting firms</a:t>
            </a:r>
            <a:endParaRPr kumimoji="0" lang="en-GB" sz="2800" b="1" i="0" u="none" strike="noStrike" kern="1200" cap="none" spc="0" normalizeH="0" baseline="0" noProof="0" dirty="0" smtClean="0">
              <a:ln>
                <a:noFill/>
              </a:ln>
              <a:solidFill>
                <a:schemeClr val="tx1"/>
              </a:solidFill>
              <a:effectLst/>
              <a:uLnTx/>
              <a:uFillTx/>
              <a:latin typeface="+mn-lt"/>
              <a:ea typeface="+mn-ea"/>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lstStyle/>
          <a:p>
            <a:pPr eaLnBrk="1" hangingPunct="1"/>
            <a:r>
              <a:rPr lang="en-US" sz="2800" b="1" smtClean="0">
                <a:solidFill>
                  <a:srgbClr val="A50021"/>
                </a:solidFill>
              </a:rPr>
              <a:t>Behaviour Modeling</a:t>
            </a:r>
          </a:p>
        </p:txBody>
      </p:sp>
      <p:sp>
        <p:nvSpPr>
          <p:cNvPr id="28675" name="Rectangle 3"/>
          <p:cNvSpPr>
            <a:spLocks noGrp="1" noChangeArrowheads="1"/>
          </p:cNvSpPr>
          <p:nvPr>
            <p:ph type="body" idx="4294967295"/>
          </p:nvPr>
        </p:nvSpPr>
        <p:spPr>
          <a:xfrm>
            <a:off x="457200" y="609600"/>
            <a:ext cx="8229600" cy="2362200"/>
          </a:xfrm>
        </p:spPr>
        <p:txBody>
          <a:bodyPr>
            <a:normAutofit lnSpcReduction="10000"/>
          </a:bodyPr>
          <a:lstStyle/>
          <a:p>
            <a:pPr algn="just" eaLnBrk="1" hangingPunct="1">
              <a:buFont typeface="Wingdings" pitchFamily="2" charset="2"/>
              <a:buNone/>
            </a:pPr>
            <a:endParaRPr lang="en-GB" sz="1600" b="1" dirty="0" smtClean="0">
              <a:solidFill>
                <a:srgbClr val="0000CC"/>
              </a:solidFill>
              <a:cs typeface="Arial" charset="0"/>
            </a:endParaRPr>
          </a:p>
          <a:p>
            <a:pPr algn="just" eaLnBrk="1" hangingPunct="1">
              <a:buFont typeface="Wingdings" pitchFamily="2" charset="2"/>
              <a:buNone/>
            </a:pPr>
            <a:r>
              <a:rPr lang="en-GB" sz="1600" b="1" dirty="0" smtClean="0">
                <a:solidFill>
                  <a:srgbClr val="0000CC"/>
                </a:solidFill>
                <a:cs typeface="Arial" charset="0"/>
              </a:rPr>
              <a:t>	</a:t>
            </a:r>
          </a:p>
          <a:p>
            <a:pPr algn="just" eaLnBrk="1" hangingPunct="1">
              <a:buFont typeface="Wingdings" pitchFamily="2" charset="2"/>
              <a:buNone/>
            </a:pPr>
            <a:r>
              <a:rPr lang="en-GB" sz="1600" b="1" dirty="0" smtClean="0">
                <a:solidFill>
                  <a:srgbClr val="0000CC"/>
                </a:solidFill>
                <a:cs typeface="Arial" charset="0"/>
              </a:rPr>
              <a:t>	</a:t>
            </a:r>
            <a:r>
              <a:rPr lang="en-GB" sz="2800" b="1" dirty="0" smtClean="0">
                <a:cs typeface="Arial" charset="0"/>
              </a:rPr>
              <a:t>A training technique in which trainees are first shown good management techniques in a film, are asked to play role in a simulated situation, and are then given feedback and praise by supervisor</a:t>
            </a:r>
          </a:p>
        </p:txBody>
      </p:sp>
      <p:sp>
        <p:nvSpPr>
          <p:cNvPr id="5" name="Rectangle 2"/>
          <p:cNvSpPr txBox="1">
            <a:spLocks noChangeArrowheads="1"/>
          </p:cNvSpPr>
          <p:nvPr/>
        </p:nvSpPr>
        <p:spPr>
          <a:xfrm>
            <a:off x="457200" y="27892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rgbClr val="A50021"/>
                </a:solidFill>
                <a:effectLst/>
                <a:uLnTx/>
                <a:uFillTx/>
                <a:latin typeface="+mj-lt"/>
                <a:ea typeface="+mj-ea"/>
                <a:cs typeface="+mj-cs"/>
              </a:rPr>
              <a:t>In-house Development Centre</a:t>
            </a:r>
          </a:p>
        </p:txBody>
      </p:sp>
      <p:sp>
        <p:nvSpPr>
          <p:cNvPr id="6" name="Rectangle 3"/>
          <p:cNvSpPr txBox="1">
            <a:spLocks noChangeArrowheads="1"/>
          </p:cNvSpPr>
          <p:nvPr/>
        </p:nvSpPr>
        <p:spPr>
          <a:xfrm>
            <a:off x="457200" y="3048000"/>
            <a:ext cx="8229600" cy="2209800"/>
          </a:xfrm>
          <a:prstGeom prst="rect">
            <a:avLst/>
          </a:prstGeom>
        </p:spPr>
        <p:txBody>
          <a:bodyPr vert="horz" lIns="91440" tIns="45720" rIns="91440" bIns="45720" rtlCol="0">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GB" sz="1600" b="1" i="0" u="none" strike="noStrike" kern="1200" cap="none" spc="0" normalizeH="0" baseline="0" noProof="0" smtClean="0">
              <a:ln>
                <a:noFill/>
              </a:ln>
              <a:solidFill>
                <a:srgbClr val="0000CC"/>
              </a:solidFill>
              <a:effectLst/>
              <a:uLnTx/>
              <a:uFillTx/>
              <a:latin typeface="+mn-lt"/>
              <a:ea typeface="+mn-ea"/>
              <a:cs typeface="Arial" charset="0"/>
            </a:endParaRP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600" b="1" i="0" u="none" strike="noStrike" kern="1200" cap="none" spc="0" normalizeH="0" baseline="0" noProof="0" smtClean="0">
                <a:ln>
                  <a:noFill/>
                </a:ln>
                <a:solidFill>
                  <a:srgbClr val="0000CC"/>
                </a:solidFill>
                <a:effectLst/>
                <a:uLnTx/>
                <a:uFillTx/>
                <a:latin typeface="+mn-lt"/>
                <a:ea typeface="+mn-ea"/>
                <a:cs typeface="Arial" charset="0"/>
              </a:rPr>
              <a:t>	</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600" b="1" i="0" u="none" strike="noStrike" kern="1200" cap="none" spc="0" normalizeH="0" baseline="0" noProof="0" smtClean="0">
                <a:ln>
                  <a:noFill/>
                </a:ln>
                <a:solidFill>
                  <a:srgbClr val="0000CC"/>
                </a:solidFill>
                <a:effectLst/>
                <a:uLnTx/>
                <a:uFillTx/>
                <a:latin typeface="+mn-lt"/>
                <a:ea typeface="+mn-ea"/>
                <a:cs typeface="Arial" charset="0"/>
              </a:rPr>
              <a:t>	</a:t>
            </a:r>
          </a:p>
          <a:p>
            <a:pPr marL="342900" marR="0" lvl="0" indent="-342900" algn="just"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GB" sz="1600" b="1" i="0" u="none" strike="noStrike" kern="1200" cap="none" spc="0" normalizeH="0" baseline="0" noProof="0" smtClean="0">
                <a:ln>
                  <a:noFill/>
                </a:ln>
                <a:solidFill>
                  <a:srgbClr val="0000CC"/>
                </a:solidFill>
                <a:effectLst/>
                <a:uLnTx/>
                <a:uFillTx/>
                <a:latin typeface="+mn-lt"/>
                <a:ea typeface="+mn-ea"/>
                <a:cs typeface="Arial" charset="0"/>
              </a:rPr>
              <a:t>	</a:t>
            </a:r>
            <a:r>
              <a:rPr kumimoji="0" lang="en-GB" sz="2800" b="1" i="0" u="none" strike="noStrike" kern="1200" cap="none" spc="0" normalizeH="0" baseline="0" noProof="0" smtClean="0">
                <a:ln>
                  <a:noFill/>
                </a:ln>
                <a:solidFill>
                  <a:schemeClr val="tx1"/>
                </a:solidFill>
                <a:effectLst/>
                <a:uLnTx/>
                <a:uFillTx/>
                <a:latin typeface="+mn-lt"/>
                <a:ea typeface="+mn-ea"/>
                <a:cs typeface="Arial" charset="0"/>
              </a:rPr>
              <a:t>A company-based method for exposing prospective managers to realistic exercises to develop improve management skills</a:t>
            </a:r>
            <a:endParaRPr kumimoji="0" lang="en-GB" sz="2800" b="1" i="0" u="none" strike="noStrike" kern="1200" cap="none" spc="0" normalizeH="0" baseline="0" noProof="0" dirty="0" smtClean="0">
              <a:ln>
                <a:noFill/>
              </a:ln>
              <a:solidFill>
                <a:schemeClr val="tx1"/>
              </a:solidFill>
              <a:effectLst/>
              <a:uLnTx/>
              <a:uFillTx/>
              <a:latin typeface="+mn-lt"/>
              <a:ea typeface="+mn-ea"/>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lstStyle/>
          <a:p>
            <a:r>
              <a:rPr lang="en-US" dirty="0" smtClean="0"/>
              <a:t>Organizational Change</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9922" name="Rectangle 2"/>
          <p:cNvSpPr>
            <a:spLocks noGrp="1" noChangeArrowheads="1"/>
          </p:cNvSpPr>
          <p:nvPr>
            <p:ph type="title"/>
          </p:nvPr>
        </p:nvSpPr>
        <p:spPr>
          <a:xfrm>
            <a:off x="1279525" y="377825"/>
            <a:ext cx="6565900" cy="1112838"/>
          </a:xfrm>
        </p:spPr>
        <p:txBody>
          <a:bodyPr>
            <a:normAutofit fontScale="90000"/>
          </a:bodyPr>
          <a:lstStyle/>
          <a:p>
            <a:pPr algn="ctr" eaLnBrk="1" hangingPunct="1">
              <a:defRPr/>
            </a:pPr>
            <a:r>
              <a:rPr lang="en-US" dirty="0" smtClean="0"/>
              <a:t>Managing Organizational </a:t>
            </a:r>
            <a:br>
              <a:rPr lang="en-US" dirty="0" smtClean="0"/>
            </a:br>
            <a:r>
              <a:rPr lang="en-US" dirty="0" smtClean="0"/>
              <a:t>Change Programs</a:t>
            </a:r>
          </a:p>
        </p:txBody>
      </p:sp>
      <p:sp>
        <p:nvSpPr>
          <p:cNvPr id="38917" name="AutoShape 4" descr="brownfill01"/>
          <p:cNvSpPr>
            <a:spLocks noChangeArrowheads="1"/>
          </p:cNvSpPr>
          <p:nvPr/>
        </p:nvSpPr>
        <p:spPr bwMode="auto">
          <a:xfrm>
            <a:off x="457200" y="4068763"/>
            <a:ext cx="1470025" cy="914400"/>
          </a:xfrm>
          <a:prstGeom prst="roundRect">
            <a:avLst>
              <a:gd name="adj" fmla="val 16667"/>
            </a:avLst>
          </a:prstGeom>
          <a:blipFill dpi="0" rotWithShape="1">
            <a:blip r:embed="rId3"/>
            <a:srcRect/>
            <a:stretch>
              <a:fillRect/>
            </a:stretch>
          </a:blipFill>
          <a:ln w="57150" algn="ctr">
            <a:solidFill>
              <a:srgbClr val="EB9F39"/>
            </a:solidFill>
            <a:round/>
            <a:headEnd/>
            <a:tailEnd/>
          </a:ln>
        </p:spPr>
        <p:txBody>
          <a:bodyPr lIns="0" tIns="0" rIns="0" bIns="0" anchor="ctr" anchorCtr="1"/>
          <a:lstStyle/>
          <a:p>
            <a:pPr algn="ctr"/>
            <a:r>
              <a:rPr lang="en-US" sz="1800">
                <a:latin typeface="Franklin Gothic Medium" pitchFamily="34" charset="0"/>
              </a:rPr>
              <a:t>Strategy</a:t>
            </a:r>
          </a:p>
        </p:txBody>
      </p:sp>
      <p:sp>
        <p:nvSpPr>
          <p:cNvPr id="38918" name="AutoShape 5" descr="purplefill01"/>
          <p:cNvSpPr>
            <a:spLocks noChangeArrowheads="1"/>
          </p:cNvSpPr>
          <p:nvPr/>
        </p:nvSpPr>
        <p:spPr bwMode="auto">
          <a:xfrm>
            <a:off x="5538788" y="4068763"/>
            <a:ext cx="1470025" cy="914400"/>
          </a:xfrm>
          <a:prstGeom prst="roundRect">
            <a:avLst>
              <a:gd name="adj" fmla="val 16667"/>
            </a:avLst>
          </a:prstGeom>
          <a:blipFill dpi="0" rotWithShape="1">
            <a:blip r:embed="rId4"/>
            <a:srcRect/>
            <a:stretch>
              <a:fillRect/>
            </a:stretch>
          </a:blipFill>
          <a:ln w="57150" algn="ctr">
            <a:solidFill>
              <a:srgbClr val="AB439C"/>
            </a:solidFill>
            <a:round/>
            <a:headEnd/>
            <a:tailEnd/>
          </a:ln>
        </p:spPr>
        <p:txBody>
          <a:bodyPr lIns="0" tIns="0" rIns="0" bIns="0" anchor="ctr" anchorCtr="1"/>
          <a:lstStyle/>
          <a:p>
            <a:pPr algn="ctr"/>
            <a:r>
              <a:rPr lang="en-US" sz="1800">
                <a:latin typeface="Franklin Gothic Medium" pitchFamily="34" charset="0"/>
              </a:rPr>
              <a:t>Technologies</a:t>
            </a:r>
          </a:p>
        </p:txBody>
      </p:sp>
      <p:sp>
        <p:nvSpPr>
          <p:cNvPr id="38919" name="AutoShape 6" descr="greenfill01"/>
          <p:cNvSpPr>
            <a:spLocks noChangeArrowheads="1"/>
          </p:cNvSpPr>
          <p:nvPr/>
        </p:nvSpPr>
        <p:spPr bwMode="auto">
          <a:xfrm>
            <a:off x="2151063" y="4068763"/>
            <a:ext cx="1470025" cy="914400"/>
          </a:xfrm>
          <a:prstGeom prst="roundRect">
            <a:avLst>
              <a:gd name="adj" fmla="val 16667"/>
            </a:avLst>
          </a:prstGeom>
          <a:blipFill dpi="0" rotWithShape="1">
            <a:blip r:embed="rId5"/>
            <a:srcRect/>
            <a:stretch>
              <a:fillRect/>
            </a:stretch>
          </a:blipFill>
          <a:ln w="57150" algn="ctr">
            <a:solidFill>
              <a:srgbClr val="65CD65"/>
            </a:solidFill>
            <a:round/>
            <a:headEnd/>
            <a:tailEnd/>
          </a:ln>
        </p:spPr>
        <p:txBody>
          <a:bodyPr lIns="0" tIns="0" rIns="0" bIns="0" anchor="ctr" anchorCtr="1"/>
          <a:lstStyle/>
          <a:p>
            <a:pPr algn="ctr"/>
            <a:r>
              <a:rPr lang="en-US" sz="1800">
                <a:latin typeface="Franklin Gothic Medium" pitchFamily="34" charset="0"/>
              </a:rPr>
              <a:t>Culture</a:t>
            </a:r>
          </a:p>
        </p:txBody>
      </p:sp>
      <p:sp>
        <p:nvSpPr>
          <p:cNvPr id="38920" name="Oval 7"/>
          <p:cNvSpPr>
            <a:spLocks noChangeArrowheads="1"/>
          </p:cNvSpPr>
          <p:nvPr/>
        </p:nvSpPr>
        <p:spPr bwMode="auto">
          <a:xfrm>
            <a:off x="3008313" y="2057400"/>
            <a:ext cx="3108325" cy="1052513"/>
          </a:xfrm>
          <a:prstGeom prst="ellipse">
            <a:avLst/>
          </a:prstGeom>
          <a:gradFill rotWithShape="1">
            <a:gsLst>
              <a:gs pos="0">
                <a:srgbClr val="EAD596"/>
              </a:gs>
              <a:gs pos="100000">
                <a:srgbClr val="CC9900"/>
              </a:gs>
            </a:gsLst>
            <a:lin ang="5400000" scaled="1"/>
          </a:gradFill>
          <a:ln w="57150" algn="ctr">
            <a:solidFill>
              <a:srgbClr val="CC9900"/>
            </a:solidFill>
            <a:round/>
            <a:headEnd/>
            <a:tailEnd/>
          </a:ln>
        </p:spPr>
        <p:txBody>
          <a:bodyPr lIns="0" tIns="0" rIns="0" bIns="0" anchor="ctr" anchorCtr="1"/>
          <a:lstStyle/>
          <a:p>
            <a:pPr algn="ctr"/>
            <a:r>
              <a:rPr lang="en-US" sz="2400">
                <a:latin typeface="Franklin Gothic Medium" pitchFamily="34" charset="0"/>
              </a:rPr>
              <a:t>What to Change</a:t>
            </a:r>
          </a:p>
        </p:txBody>
      </p:sp>
      <p:sp>
        <p:nvSpPr>
          <p:cNvPr id="38921" name="AutoShape 8" descr="bluefill01"/>
          <p:cNvSpPr>
            <a:spLocks noChangeArrowheads="1"/>
          </p:cNvSpPr>
          <p:nvPr/>
        </p:nvSpPr>
        <p:spPr bwMode="auto">
          <a:xfrm>
            <a:off x="3829050" y="4068763"/>
            <a:ext cx="1470025" cy="914400"/>
          </a:xfrm>
          <a:prstGeom prst="roundRect">
            <a:avLst>
              <a:gd name="adj" fmla="val 16667"/>
            </a:avLst>
          </a:prstGeom>
          <a:blipFill dpi="0" rotWithShape="1">
            <a:blip r:embed="rId6"/>
            <a:srcRect/>
            <a:stretch>
              <a:fillRect/>
            </a:stretch>
          </a:blipFill>
          <a:ln w="57150" algn="ctr">
            <a:solidFill>
              <a:srgbClr val="7DC1FF"/>
            </a:solidFill>
            <a:round/>
            <a:headEnd/>
            <a:tailEnd/>
          </a:ln>
        </p:spPr>
        <p:txBody>
          <a:bodyPr lIns="0" tIns="0" rIns="0" bIns="0" anchor="ctr" anchorCtr="1"/>
          <a:lstStyle/>
          <a:p>
            <a:pPr algn="ctr"/>
            <a:r>
              <a:rPr lang="en-US" sz="1800">
                <a:latin typeface="Franklin Gothic Medium" pitchFamily="34" charset="0"/>
              </a:rPr>
              <a:t>Structure</a:t>
            </a:r>
          </a:p>
        </p:txBody>
      </p:sp>
      <p:cxnSp>
        <p:nvCxnSpPr>
          <p:cNvPr id="38922" name="AutoShape 9"/>
          <p:cNvCxnSpPr>
            <a:cxnSpLocks noChangeShapeType="1"/>
            <a:stCxn id="38920" idx="4"/>
            <a:endCxn id="38917" idx="0"/>
          </p:cNvCxnSpPr>
          <p:nvPr/>
        </p:nvCxnSpPr>
        <p:spPr bwMode="auto">
          <a:xfrm rot="5400000">
            <a:off x="2426494" y="1904207"/>
            <a:ext cx="901700" cy="3370262"/>
          </a:xfrm>
          <a:prstGeom prst="bentConnector3">
            <a:avLst>
              <a:gd name="adj1" fmla="val 49824"/>
            </a:avLst>
          </a:prstGeom>
          <a:noFill/>
          <a:ln w="38100">
            <a:solidFill>
              <a:schemeClr val="tx1"/>
            </a:solidFill>
            <a:miter lim="800000"/>
            <a:headEnd/>
            <a:tailEnd type="stealth" w="lg" len="lg"/>
          </a:ln>
        </p:spPr>
      </p:cxnSp>
      <p:cxnSp>
        <p:nvCxnSpPr>
          <p:cNvPr id="38923" name="AutoShape 10"/>
          <p:cNvCxnSpPr>
            <a:cxnSpLocks noChangeShapeType="1"/>
            <a:stCxn id="38920" idx="4"/>
            <a:endCxn id="38919" idx="0"/>
          </p:cNvCxnSpPr>
          <p:nvPr/>
        </p:nvCxnSpPr>
        <p:spPr bwMode="auto">
          <a:xfrm rot="5400000">
            <a:off x="3273425" y="2751138"/>
            <a:ext cx="901700" cy="1676400"/>
          </a:xfrm>
          <a:prstGeom prst="bentConnector3">
            <a:avLst>
              <a:gd name="adj1" fmla="val 49824"/>
            </a:avLst>
          </a:prstGeom>
          <a:noFill/>
          <a:ln w="38100">
            <a:solidFill>
              <a:schemeClr val="tx1"/>
            </a:solidFill>
            <a:miter lim="800000"/>
            <a:headEnd/>
            <a:tailEnd type="stealth" w="lg" len="lg"/>
          </a:ln>
        </p:spPr>
      </p:cxnSp>
      <p:cxnSp>
        <p:nvCxnSpPr>
          <p:cNvPr id="38924" name="AutoShape 11"/>
          <p:cNvCxnSpPr>
            <a:cxnSpLocks noChangeShapeType="1"/>
            <a:stCxn id="38920" idx="4"/>
            <a:endCxn id="38918" idx="0"/>
          </p:cNvCxnSpPr>
          <p:nvPr/>
        </p:nvCxnSpPr>
        <p:spPr bwMode="auto">
          <a:xfrm rot="16200000" flipH="1">
            <a:off x="4967288" y="2733675"/>
            <a:ext cx="901700" cy="1711325"/>
          </a:xfrm>
          <a:prstGeom prst="bentConnector3">
            <a:avLst>
              <a:gd name="adj1" fmla="val 49824"/>
            </a:avLst>
          </a:prstGeom>
          <a:noFill/>
          <a:ln w="38100">
            <a:solidFill>
              <a:schemeClr val="tx1"/>
            </a:solidFill>
            <a:miter lim="800000"/>
            <a:headEnd/>
            <a:tailEnd type="stealth" w="lg" len="lg"/>
          </a:ln>
        </p:spPr>
      </p:cxnSp>
      <p:cxnSp>
        <p:nvCxnSpPr>
          <p:cNvPr id="38925" name="AutoShape 12"/>
          <p:cNvCxnSpPr>
            <a:cxnSpLocks noChangeShapeType="1"/>
            <a:stCxn id="38920" idx="4"/>
            <a:endCxn id="38921" idx="0"/>
          </p:cNvCxnSpPr>
          <p:nvPr/>
        </p:nvCxnSpPr>
        <p:spPr bwMode="auto">
          <a:xfrm rot="16200000" flipH="1">
            <a:off x="4112419" y="3588544"/>
            <a:ext cx="901700" cy="1588"/>
          </a:xfrm>
          <a:prstGeom prst="bentConnector3">
            <a:avLst>
              <a:gd name="adj1" fmla="val 49824"/>
            </a:avLst>
          </a:prstGeom>
          <a:noFill/>
          <a:ln w="38100">
            <a:solidFill>
              <a:schemeClr val="tx1"/>
            </a:solidFill>
            <a:miter lim="800000"/>
            <a:headEnd/>
            <a:tailEnd type="stealth" w="lg" len="lg"/>
          </a:ln>
        </p:spPr>
      </p:cxnSp>
      <p:sp>
        <p:nvSpPr>
          <p:cNvPr id="38926" name="AutoShape 13" descr="redfill01"/>
          <p:cNvSpPr>
            <a:spLocks noChangeArrowheads="1"/>
          </p:cNvSpPr>
          <p:nvPr/>
        </p:nvSpPr>
        <p:spPr bwMode="auto">
          <a:xfrm>
            <a:off x="7232650" y="4068763"/>
            <a:ext cx="1470025" cy="914400"/>
          </a:xfrm>
          <a:prstGeom prst="roundRect">
            <a:avLst>
              <a:gd name="adj" fmla="val 16667"/>
            </a:avLst>
          </a:prstGeom>
          <a:blipFill dpi="0" rotWithShape="1">
            <a:blip r:embed="rId7"/>
            <a:srcRect/>
            <a:stretch>
              <a:fillRect/>
            </a:stretch>
          </a:blipFill>
          <a:ln w="57150" algn="ctr">
            <a:solidFill>
              <a:srgbClr val="CC6600"/>
            </a:solidFill>
            <a:round/>
            <a:headEnd/>
            <a:tailEnd/>
          </a:ln>
        </p:spPr>
        <p:txBody>
          <a:bodyPr lIns="0" tIns="0" rIns="0" bIns="0" anchor="ctr" anchorCtr="1"/>
          <a:lstStyle/>
          <a:p>
            <a:pPr algn="ctr"/>
            <a:r>
              <a:rPr lang="en-US" sz="1800">
                <a:latin typeface="Franklin Gothic Medium" pitchFamily="34" charset="0"/>
              </a:rPr>
              <a:t>Employees</a:t>
            </a:r>
          </a:p>
        </p:txBody>
      </p:sp>
      <p:cxnSp>
        <p:nvCxnSpPr>
          <p:cNvPr id="38927" name="AutoShape 14"/>
          <p:cNvCxnSpPr>
            <a:cxnSpLocks noChangeShapeType="1"/>
            <a:stCxn id="38920" idx="4"/>
            <a:endCxn id="38926" idx="0"/>
          </p:cNvCxnSpPr>
          <p:nvPr/>
        </p:nvCxnSpPr>
        <p:spPr bwMode="auto">
          <a:xfrm rot="16200000" flipH="1">
            <a:off x="5814219" y="1886744"/>
            <a:ext cx="901700" cy="3405188"/>
          </a:xfrm>
          <a:prstGeom prst="bentConnector3">
            <a:avLst>
              <a:gd name="adj1" fmla="val 49824"/>
            </a:avLst>
          </a:prstGeom>
          <a:noFill/>
          <a:ln w="38100">
            <a:solidFill>
              <a:schemeClr val="tx1"/>
            </a:solidFill>
            <a:miter lim="800000"/>
            <a:headEnd/>
            <a:tailEnd type="stealth" w="lg" len="lg"/>
          </a:ln>
        </p:spPr>
      </p:cxn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1970" name="Rectangle 2"/>
          <p:cNvSpPr>
            <a:spLocks noGrp="1" noChangeArrowheads="1"/>
          </p:cNvSpPr>
          <p:nvPr>
            <p:ph type="title"/>
          </p:nvPr>
        </p:nvSpPr>
        <p:spPr>
          <a:xfrm>
            <a:off x="1279525" y="377825"/>
            <a:ext cx="6565900" cy="1112838"/>
          </a:xfrm>
        </p:spPr>
        <p:txBody>
          <a:bodyPr>
            <a:normAutofit fontScale="90000"/>
          </a:bodyPr>
          <a:lstStyle/>
          <a:p>
            <a:pPr algn="ctr" eaLnBrk="1" hangingPunct="1">
              <a:defRPr/>
            </a:pPr>
            <a:r>
              <a:rPr lang="en-US" dirty="0" smtClean="0"/>
              <a:t>Managing Organizational Change and Development</a:t>
            </a:r>
          </a:p>
        </p:txBody>
      </p:sp>
      <p:grpSp>
        <p:nvGrpSpPr>
          <p:cNvPr id="2" name="Group 11"/>
          <p:cNvGrpSpPr>
            <a:grpSpLocks/>
          </p:cNvGrpSpPr>
          <p:nvPr/>
        </p:nvGrpSpPr>
        <p:grpSpPr bwMode="auto">
          <a:xfrm>
            <a:off x="639763" y="1955800"/>
            <a:ext cx="7864475" cy="3667125"/>
            <a:chOff x="403" y="1061"/>
            <a:chExt cx="4954" cy="2310"/>
          </a:xfrm>
        </p:grpSpPr>
        <p:sp>
          <p:nvSpPr>
            <p:cNvPr id="39942" name="AutoShape 12" descr="grayfill01"/>
            <p:cNvSpPr>
              <a:spLocks noChangeArrowheads="1"/>
            </p:cNvSpPr>
            <p:nvPr/>
          </p:nvSpPr>
          <p:spPr bwMode="auto">
            <a:xfrm>
              <a:off x="403" y="2473"/>
              <a:ext cx="1494" cy="898"/>
            </a:xfrm>
            <a:prstGeom prst="roundRect">
              <a:avLst>
                <a:gd name="adj" fmla="val 16667"/>
              </a:avLst>
            </a:prstGeom>
            <a:blipFill dpi="0" rotWithShape="1">
              <a:blip r:embed="rId3"/>
              <a:srcRect/>
              <a:stretch>
                <a:fillRect/>
              </a:stretch>
            </a:blipFill>
            <a:ln w="76200" algn="ctr">
              <a:solidFill>
                <a:srgbClr val="C0C0C0"/>
              </a:solidFill>
              <a:round/>
              <a:headEnd/>
              <a:tailEnd/>
            </a:ln>
          </p:spPr>
          <p:txBody>
            <a:bodyPr lIns="0" tIns="0" rIns="0" bIns="0" anchor="ctr" anchorCtr="1"/>
            <a:lstStyle/>
            <a:p>
              <a:pPr algn="ctr"/>
              <a:r>
                <a:rPr lang="en-US" sz="2000">
                  <a:latin typeface="Franklin Gothic Medium" pitchFamily="34" charset="0"/>
                </a:rPr>
                <a:t>Overcoming resistance to change</a:t>
              </a:r>
            </a:p>
          </p:txBody>
        </p:sp>
        <p:sp>
          <p:nvSpPr>
            <p:cNvPr id="39943" name="AutoShape 13" descr="greenfill02"/>
            <p:cNvSpPr>
              <a:spLocks noChangeArrowheads="1"/>
            </p:cNvSpPr>
            <p:nvPr/>
          </p:nvSpPr>
          <p:spPr bwMode="auto">
            <a:xfrm>
              <a:off x="3863" y="2472"/>
              <a:ext cx="1494" cy="898"/>
            </a:xfrm>
            <a:prstGeom prst="roundRect">
              <a:avLst>
                <a:gd name="adj" fmla="val 16667"/>
              </a:avLst>
            </a:prstGeom>
            <a:blipFill dpi="0" rotWithShape="1">
              <a:blip r:embed="rId4"/>
              <a:srcRect/>
              <a:stretch>
                <a:fillRect/>
              </a:stretch>
            </a:blipFill>
            <a:ln w="76200" algn="ctr">
              <a:solidFill>
                <a:srgbClr val="009999"/>
              </a:solidFill>
              <a:round/>
              <a:headEnd/>
              <a:tailEnd/>
            </a:ln>
          </p:spPr>
          <p:txBody>
            <a:bodyPr lIns="0" tIns="0" rIns="0" bIns="0" anchor="ctr" anchorCtr="1"/>
            <a:lstStyle/>
            <a:p>
              <a:pPr algn="ctr"/>
              <a:r>
                <a:rPr lang="en-US" sz="2000">
                  <a:latin typeface="Franklin Gothic Medium" pitchFamily="34" charset="0"/>
                </a:rPr>
                <a:t>Effectively using organizational development practices</a:t>
              </a:r>
            </a:p>
          </p:txBody>
        </p:sp>
        <p:cxnSp>
          <p:nvCxnSpPr>
            <p:cNvPr id="39944" name="AutoShape 14"/>
            <p:cNvCxnSpPr>
              <a:cxnSpLocks noChangeShapeType="1"/>
              <a:stCxn id="39946" idx="0"/>
              <a:endCxn id="39942" idx="0"/>
            </p:cNvCxnSpPr>
            <p:nvPr/>
          </p:nvCxnSpPr>
          <p:spPr bwMode="auto">
            <a:xfrm rot="-5400000" flipH="1" flipV="1">
              <a:off x="1303" y="908"/>
              <a:ext cx="1412" cy="1717"/>
            </a:xfrm>
            <a:prstGeom prst="straightConnector1">
              <a:avLst/>
            </a:prstGeom>
            <a:noFill/>
            <a:ln w="38100">
              <a:solidFill>
                <a:schemeClr val="tx1"/>
              </a:solidFill>
              <a:round/>
              <a:headEnd/>
              <a:tailEnd type="stealth" w="lg" len="lg"/>
            </a:ln>
          </p:spPr>
        </p:cxnSp>
        <p:cxnSp>
          <p:nvCxnSpPr>
            <p:cNvPr id="39945" name="AutoShape 15"/>
            <p:cNvCxnSpPr>
              <a:cxnSpLocks noChangeShapeType="1"/>
              <a:stCxn id="39946" idx="0"/>
              <a:endCxn id="39943" idx="0"/>
            </p:cNvCxnSpPr>
            <p:nvPr/>
          </p:nvCxnSpPr>
          <p:spPr bwMode="auto">
            <a:xfrm rot="16200000" flipH="1">
              <a:off x="3033" y="895"/>
              <a:ext cx="1411" cy="1743"/>
            </a:xfrm>
            <a:prstGeom prst="straightConnector1">
              <a:avLst/>
            </a:prstGeom>
            <a:noFill/>
            <a:ln w="38100">
              <a:solidFill>
                <a:schemeClr val="tx1"/>
              </a:solidFill>
              <a:round/>
              <a:headEnd/>
              <a:tailEnd type="stealth" w="lg" len="lg"/>
            </a:ln>
          </p:spPr>
        </p:cxnSp>
        <p:sp>
          <p:nvSpPr>
            <p:cNvPr id="39946" name="Oval 16" descr="brownfill01"/>
            <p:cNvSpPr>
              <a:spLocks noChangeArrowheads="1"/>
            </p:cNvSpPr>
            <p:nvPr/>
          </p:nvSpPr>
          <p:spPr bwMode="auto">
            <a:xfrm>
              <a:off x="1082" y="1061"/>
              <a:ext cx="3570" cy="744"/>
            </a:xfrm>
            <a:prstGeom prst="ellipse">
              <a:avLst/>
            </a:prstGeom>
            <a:blipFill dpi="0" rotWithShape="1">
              <a:blip r:embed="rId5"/>
              <a:srcRect/>
              <a:stretch>
                <a:fillRect/>
              </a:stretch>
            </a:blipFill>
            <a:ln w="76200" algn="ctr">
              <a:solidFill>
                <a:srgbClr val="EB9F39"/>
              </a:solidFill>
              <a:round/>
              <a:headEnd/>
              <a:tailEnd/>
            </a:ln>
          </p:spPr>
          <p:txBody>
            <a:bodyPr lIns="0" tIns="0" rIns="0" bIns="0" anchor="ctr" anchorCtr="1"/>
            <a:lstStyle/>
            <a:p>
              <a:pPr algn="ctr"/>
              <a:r>
                <a:rPr lang="en-US" sz="2400">
                  <a:latin typeface="Franklin Gothic Medium" pitchFamily="34" charset="0"/>
                </a:rPr>
                <a:t>The Human Resource Manager’s Role</a:t>
              </a:r>
            </a:p>
          </p:txBody>
        </p:sp>
        <p:cxnSp>
          <p:nvCxnSpPr>
            <p:cNvPr id="39947" name="AutoShape 17"/>
            <p:cNvCxnSpPr>
              <a:cxnSpLocks noChangeShapeType="1"/>
              <a:stCxn id="39946" idx="4"/>
              <a:endCxn id="39948" idx="0"/>
            </p:cNvCxnSpPr>
            <p:nvPr/>
          </p:nvCxnSpPr>
          <p:spPr bwMode="auto">
            <a:xfrm rot="16200000" flipH="1">
              <a:off x="2540" y="2132"/>
              <a:ext cx="667" cy="12"/>
            </a:xfrm>
            <a:prstGeom prst="straightConnector1">
              <a:avLst/>
            </a:prstGeom>
            <a:noFill/>
            <a:ln w="38100">
              <a:solidFill>
                <a:schemeClr val="tx1"/>
              </a:solidFill>
              <a:round/>
              <a:headEnd/>
              <a:tailEnd type="stealth" w="lg" len="lg"/>
            </a:ln>
          </p:spPr>
        </p:cxnSp>
        <p:sp>
          <p:nvSpPr>
            <p:cNvPr id="39948" name="AutoShape 18" descr="purplefill01"/>
            <p:cNvSpPr>
              <a:spLocks noChangeArrowheads="1"/>
            </p:cNvSpPr>
            <p:nvPr/>
          </p:nvSpPr>
          <p:spPr bwMode="auto">
            <a:xfrm>
              <a:off x="2132" y="2472"/>
              <a:ext cx="1494" cy="898"/>
            </a:xfrm>
            <a:prstGeom prst="roundRect">
              <a:avLst>
                <a:gd name="adj" fmla="val 16667"/>
              </a:avLst>
            </a:prstGeom>
            <a:blipFill dpi="0" rotWithShape="1">
              <a:blip r:embed="rId6"/>
              <a:srcRect/>
              <a:stretch>
                <a:fillRect/>
              </a:stretch>
            </a:blipFill>
            <a:ln w="76200" algn="ctr">
              <a:solidFill>
                <a:srgbClr val="AB439C"/>
              </a:solidFill>
              <a:round/>
              <a:headEnd/>
              <a:tailEnd/>
            </a:ln>
          </p:spPr>
          <p:txBody>
            <a:bodyPr lIns="0" tIns="0" rIns="0" bIns="0" anchor="ctr" anchorCtr="1"/>
            <a:lstStyle/>
            <a:p>
              <a:pPr algn="ctr"/>
              <a:r>
                <a:rPr lang="en-US" sz="2000">
                  <a:latin typeface="Franklin Gothic Medium" pitchFamily="34" charset="0"/>
                </a:rPr>
                <a:t>Organizing </a:t>
              </a:r>
              <a:br>
                <a:rPr lang="en-US" sz="2000">
                  <a:latin typeface="Franklin Gothic Medium" pitchFamily="34" charset="0"/>
                </a:rPr>
              </a:br>
              <a:r>
                <a:rPr lang="en-US" sz="2000">
                  <a:latin typeface="Franklin Gothic Medium" pitchFamily="34" charset="0"/>
                </a:rPr>
                <a:t>and leading organizational change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4018" name="Rectangle 2"/>
          <p:cNvSpPr>
            <a:spLocks noGrp="1" noChangeArrowheads="1"/>
          </p:cNvSpPr>
          <p:nvPr>
            <p:ph type="title"/>
          </p:nvPr>
        </p:nvSpPr>
        <p:spPr>
          <a:xfrm>
            <a:off x="1279525" y="377825"/>
            <a:ext cx="6565900" cy="1066800"/>
          </a:xfrm>
        </p:spPr>
        <p:txBody>
          <a:bodyPr>
            <a:normAutofit fontScale="90000"/>
          </a:bodyPr>
          <a:lstStyle/>
          <a:p>
            <a:pPr algn="ctr" eaLnBrk="1" hangingPunct="1">
              <a:defRPr/>
            </a:pPr>
            <a:r>
              <a:rPr lang="en-US" dirty="0" smtClean="0"/>
              <a:t>Managing Organizational Change </a:t>
            </a:r>
            <a:r>
              <a:rPr lang="en-US" smtClean="0"/>
              <a:t>and Development</a:t>
            </a:r>
            <a:endParaRPr lang="en-US" dirty="0" smtClean="0"/>
          </a:p>
        </p:txBody>
      </p:sp>
      <p:grpSp>
        <p:nvGrpSpPr>
          <p:cNvPr id="2" name="Group 3"/>
          <p:cNvGrpSpPr>
            <a:grpSpLocks/>
          </p:cNvGrpSpPr>
          <p:nvPr/>
        </p:nvGrpSpPr>
        <p:grpSpPr bwMode="auto">
          <a:xfrm>
            <a:off x="3238500" y="2755900"/>
            <a:ext cx="639763" cy="1044575"/>
            <a:chOff x="576" y="1008"/>
            <a:chExt cx="403" cy="658"/>
          </a:xfrm>
        </p:grpSpPr>
        <p:sp>
          <p:nvSpPr>
            <p:cNvPr id="40976" name="Freeform 4"/>
            <p:cNvSpPr>
              <a:spLocks/>
            </p:cNvSpPr>
            <p:nvPr/>
          </p:nvSpPr>
          <p:spPr bwMode="blackWhite">
            <a:xfrm>
              <a:off x="576" y="1008"/>
              <a:ext cx="403" cy="573"/>
            </a:xfrm>
            <a:custGeom>
              <a:avLst/>
              <a:gdLst>
                <a:gd name="T0" fmla="*/ 0 w 480"/>
                <a:gd name="T1" fmla="*/ 0 h 528"/>
                <a:gd name="T2" fmla="*/ 0 w 480"/>
                <a:gd name="T3" fmla="*/ 528 h 528"/>
                <a:gd name="T4" fmla="*/ 480 w 480"/>
                <a:gd name="T5" fmla="*/ 528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38100" cap="flat" cmpd="sng">
              <a:solidFill>
                <a:srgbClr val="006699"/>
              </a:solidFill>
              <a:prstDash val="solid"/>
              <a:round/>
              <a:headEnd type="none" w="med" len="med"/>
              <a:tailEnd type="stealth" w="lg" len="lg"/>
            </a:ln>
          </p:spPr>
          <p:txBody>
            <a:bodyPr wrap="none" anchor="ctr"/>
            <a:lstStyle/>
            <a:p>
              <a:endParaRPr lang="en-US"/>
            </a:p>
          </p:txBody>
        </p:sp>
        <p:sp>
          <p:nvSpPr>
            <p:cNvPr id="40977" name="Oval 5"/>
            <p:cNvSpPr>
              <a:spLocks noChangeArrowheads="1"/>
            </p:cNvSpPr>
            <p:nvPr/>
          </p:nvSpPr>
          <p:spPr bwMode="auto">
            <a:xfrm>
              <a:off x="634" y="1494"/>
              <a:ext cx="172" cy="172"/>
            </a:xfrm>
            <a:prstGeom prst="ellipse">
              <a:avLst/>
            </a:prstGeom>
            <a:solidFill>
              <a:schemeClr val="bg1"/>
            </a:solidFill>
            <a:ln w="38100">
              <a:solidFill>
                <a:srgbClr val="006699"/>
              </a:solidFill>
              <a:round/>
              <a:headEnd/>
              <a:tailEnd/>
            </a:ln>
          </p:spPr>
          <p:txBody>
            <a:bodyPr wrap="none" anchor="ctr"/>
            <a:lstStyle/>
            <a:p>
              <a:pPr algn="ctr"/>
              <a:r>
                <a:rPr lang="en-US" sz="1600" b="1"/>
                <a:t>1</a:t>
              </a:r>
            </a:p>
          </p:txBody>
        </p:sp>
      </p:grpSp>
      <p:sp>
        <p:nvSpPr>
          <p:cNvPr id="2774022" name="Rectangle 6" descr="DKblue01"/>
          <p:cNvSpPr>
            <a:spLocks noChangeArrowheads="1"/>
          </p:cNvSpPr>
          <p:nvPr/>
        </p:nvSpPr>
        <p:spPr bwMode="blackWhite">
          <a:xfrm>
            <a:off x="3878263" y="4137025"/>
            <a:ext cx="2095500" cy="450850"/>
          </a:xfrm>
          <a:prstGeom prst="rect">
            <a:avLst/>
          </a:prstGeom>
          <a:noFill/>
          <a:ln w="3175" algn="ctr">
            <a:noFill/>
            <a:miter lim="800000"/>
            <a:headEnd/>
            <a:tailEnd/>
          </a:ln>
        </p:spPr>
        <p:txBody>
          <a:bodyPr anchor="ctr"/>
          <a:lstStyle/>
          <a:p>
            <a:pPr>
              <a:spcBef>
                <a:spcPct val="50000"/>
              </a:spcBef>
            </a:pPr>
            <a:r>
              <a:rPr lang="en-US" sz="2800"/>
              <a:t>Moving</a:t>
            </a:r>
          </a:p>
        </p:txBody>
      </p:sp>
      <p:sp>
        <p:nvSpPr>
          <p:cNvPr id="2774023" name="AutoShape 7" descr="bluefill01"/>
          <p:cNvSpPr>
            <a:spLocks noChangeArrowheads="1"/>
          </p:cNvSpPr>
          <p:nvPr/>
        </p:nvSpPr>
        <p:spPr bwMode="auto">
          <a:xfrm>
            <a:off x="1920875" y="2239963"/>
            <a:ext cx="5119688" cy="830262"/>
          </a:xfrm>
          <a:prstGeom prst="roundRect">
            <a:avLst>
              <a:gd name="adj" fmla="val 16667"/>
            </a:avLst>
          </a:prstGeom>
          <a:blipFill dpi="0" rotWithShape="1">
            <a:blip r:embed="rId3"/>
            <a:srcRect/>
            <a:stretch>
              <a:fillRect/>
            </a:stretch>
          </a:blipFill>
          <a:ln w="57150" algn="ctr">
            <a:solidFill>
              <a:srgbClr val="7DC1FF"/>
            </a:solidFill>
            <a:round/>
            <a:headEnd/>
            <a:tailEnd/>
          </a:ln>
        </p:spPr>
        <p:txBody>
          <a:bodyPr lIns="0" tIns="0" rIns="0" bIns="0" anchor="ctr" anchorCtr="1"/>
          <a:lstStyle/>
          <a:p>
            <a:r>
              <a:rPr lang="en-US" sz="2400">
                <a:latin typeface="Franklin Gothic Medium" pitchFamily="34" charset="0"/>
              </a:rPr>
              <a:t>Overcoming Resistance to Change: </a:t>
            </a:r>
            <a:br>
              <a:rPr lang="en-US" sz="2400">
                <a:latin typeface="Franklin Gothic Medium" pitchFamily="34" charset="0"/>
              </a:rPr>
            </a:br>
            <a:r>
              <a:rPr lang="en-US" sz="2400">
                <a:latin typeface="Franklin Gothic Medium" pitchFamily="34" charset="0"/>
              </a:rPr>
              <a:t>Lewin’s Change Process</a:t>
            </a:r>
          </a:p>
        </p:txBody>
      </p:sp>
      <p:sp>
        <p:nvSpPr>
          <p:cNvPr id="2774024" name="Rectangle 8" descr="Brown01"/>
          <p:cNvSpPr>
            <a:spLocks noChangeArrowheads="1"/>
          </p:cNvSpPr>
          <p:nvPr/>
        </p:nvSpPr>
        <p:spPr bwMode="blackWhite">
          <a:xfrm>
            <a:off x="3878263" y="3414713"/>
            <a:ext cx="2095500" cy="450850"/>
          </a:xfrm>
          <a:prstGeom prst="rect">
            <a:avLst/>
          </a:prstGeom>
          <a:noFill/>
          <a:ln w="3175" algn="ctr">
            <a:noFill/>
            <a:miter lim="800000"/>
            <a:headEnd/>
            <a:tailEnd/>
          </a:ln>
        </p:spPr>
        <p:txBody>
          <a:bodyPr anchor="ctr"/>
          <a:lstStyle/>
          <a:p>
            <a:pPr>
              <a:spcBef>
                <a:spcPct val="50000"/>
              </a:spcBef>
            </a:pPr>
            <a:r>
              <a:rPr lang="en-US" sz="2800"/>
              <a:t>Unfreezing</a:t>
            </a:r>
          </a:p>
        </p:txBody>
      </p:sp>
      <p:sp>
        <p:nvSpPr>
          <p:cNvPr id="2774025" name="Rectangle 9" descr="Tan01"/>
          <p:cNvSpPr>
            <a:spLocks noChangeArrowheads="1"/>
          </p:cNvSpPr>
          <p:nvPr/>
        </p:nvSpPr>
        <p:spPr bwMode="blackWhite">
          <a:xfrm>
            <a:off x="3878263" y="4822825"/>
            <a:ext cx="2095500" cy="450850"/>
          </a:xfrm>
          <a:prstGeom prst="rect">
            <a:avLst/>
          </a:prstGeom>
          <a:noFill/>
          <a:ln w="3175" algn="ctr">
            <a:noFill/>
            <a:miter lim="800000"/>
            <a:headEnd/>
            <a:tailEnd/>
          </a:ln>
        </p:spPr>
        <p:txBody>
          <a:bodyPr anchor="ctr"/>
          <a:lstStyle/>
          <a:p>
            <a:pPr>
              <a:spcBef>
                <a:spcPct val="50000"/>
              </a:spcBef>
            </a:pPr>
            <a:r>
              <a:rPr lang="en-US" sz="2800"/>
              <a:t>Refreezing</a:t>
            </a:r>
          </a:p>
        </p:txBody>
      </p:sp>
      <p:grpSp>
        <p:nvGrpSpPr>
          <p:cNvPr id="3" name="Group 10"/>
          <p:cNvGrpSpPr>
            <a:grpSpLocks/>
          </p:cNvGrpSpPr>
          <p:nvPr/>
        </p:nvGrpSpPr>
        <p:grpSpPr bwMode="auto">
          <a:xfrm>
            <a:off x="3238500" y="3465513"/>
            <a:ext cx="639763" cy="1044575"/>
            <a:chOff x="576" y="1008"/>
            <a:chExt cx="403" cy="658"/>
          </a:xfrm>
        </p:grpSpPr>
        <p:sp>
          <p:nvSpPr>
            <p:cNvPr id="40974" name="Freeform 11"/>
            <p:cNvSpPr>
              <a:spLocks/>
            </p:cNvSpPr>
            <p:nvPr/>
          </p:nvSpPr>
          <p:spPr bwMode="blackWhite">
            <a:xfrm>
              <a:off x="576" y="1008"/>
              <a:ext cx="403" cy="573"/>
            </a:xfrm>
            <a:custGeom>
              <a:avLst/>
              <a:gdLst>
                <a:gd name="T0" fmla="*/ 0 w 480"/>
                <a:gd name="T1" fmla="*/ 0 h 528"/>
                <a:gd name="T2" fmla="*/ 0 w 480"/>
                <a:gd name="T3" fmla="*/ 528 h 528"/>
                <a:gd name="T4" fmla="*/ 480 w 480"/>
                <a:gd name="T5" fmla="*/ 528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38100" cap="flat" cmpd="sng">
              <a:solidFill>
                <a:srgbClr val="006699"/>
              </a:solidFill>
              <a:prstDash val="solid"/>
              <a:round/>
              <a:headEnd type="none" w="med" len="med"/>
              <a:tailEnd type="stealth" w="lg" len="lg"/>
            </a:ln>
          </p:spPr>
          <p:txBody>
            <a:bodyPr wrap="none" anchor="ctr"/>
            <a:lstStyle/>
            <a:p>
              <a:endParaRPr lang="en-US"/>
            </a:p>
          </p:txBody>
        </p:sp>
        <p:sp>
          <p:nvSpPr>
            <p:cNvPr id="40975" name="Oval 12"/>
            <p:cNvSpPr>
              <a:spLocks noChangeArrowheads="1"/>
            </p:cNvSpPr>
            <p:nvPr/>
          </p:nvSpPr>
          <p:spPr bwMode="auto">
            <a:xfrm>
              <a:off x="634" y="1494"/>
              <a:ext cx="172" cy="172"/>
            </a:xfrm>
            <a:prstGeom prst="ellipse">
              <a:avLst/>
            </a:prstGeom>
            <a:solidFill>
              <a:schemeClr val="bg1"/>
            </a:solidFill>
            <a:ln w="38100">
              <a:solidFill>
                <a:srgbClr val="006699"/>
              </a:solidFill>
              <a:round/>
              <a:headEnd/>
              <a:tailEnd/>
            </a:ln>
          </p:spPr>
          <p:txBody>
            <a:bodyPr wrap="none" anchor="ctr"/>
            <a:lstStyle/>
            <a:p>
              <a:pPr algn="ctr"/>
              <a:r>
                <a:rPr lang="en-US" sz="1600" b="1"/>
                <a:t>2</a:t>
              </a:r>
            </a:p>
          </p:txBody>
        </p:sp>
      </p:grpSp>
      <p:grpSp>
        <p:nvGrpSpPr>
          <p:cNvPr id="4" name="Group 13"/>
          <p:cNvGrpSpPr>
            <a:grpSpLocks/>
          </p:cNvGrpSpPr>
          <p:nvPr/>
        </p:nvGrpSpPr>
        <p:grpSpPr bwMode="auto">
          <a:xfrm>
            <a:off x="3238500" y="4137025"/>
            <a:ext cx="639763" cy="1044575"/>
            <a:chOff x="576" y="1008"/>
            <a:chExt cx="403" cy="658"/>
          </a:xfrm>
        </p:grpSpPr>
        <p:sp>
          <p:nvSpPr>
            <p:cNvPr id="40972" name="Freeform 14"/>
            <p:cNvSpPr>
              <a:spLocks/>
            </p:cNvSpPr>
            <p:nvPr/>
          </p:nvSpPr>
          <p:spPr bwMode="blackWhite">
            <a:xfrm>
              <a:off x="576" y="1008"/>
              <a:ext cx="403" cy="573"/>
            </a:xfrm>
            <a:custGeom>
              <a:avLst/>
              <a:gdLst>
                <a:gd name="T0" fmla="*/ 0 w 480"/>
                <a:gd name="T1" fmla="*/ 0 h 528"/>
                <a:gd name="T2" fmla="*/ 0 w 480"/>
                <a:gd name="T3" fmla="*/ 528 h 528"/>
                <a:gd name="T4" fmla="*/ 480 w 480"/>
                <a:gd name="T5" fmla="*/ 528 h 528"/>
                <a:gd name="T6" fmla="*/ 0 60000 65536"/>
                <a:gd name="T7" fmla="*/ 0 60000 65536"/>
                <a:gd name="T8" fmla="*/ 0 60000 65536"/>
                <a:gd name="T9" fmla="*/ 0 w 480"/>
                <a:gd name="T10" fmla="*/ 0 h 528"/>
                <a:gd name="T11" fmla="*/ 480 w 480"/>
                <a:gd name="T12" fmla="*/ 528 h 528"/>
              </a:gdLst>
              <a:ahLst/>
              <a:cxnLst>
                <a:cxn ang="T6">
                  <a:pos x="T0" y="T1"/>
                </a:cxn>
                <a:cxn ang="T7">
                  <a:pos x="T2" y="T3"/>
                </a:cxn>
                <a:cxn ang="T8">
                  <a:pos x="T4" y="T5"/>
                </a:cxn>
              </a:cxnLst>
              <a:rect l="T9" t="T10" r="T11" b="T12"/>
              <a:pathLst>
                <a:path w="480" h="528">
                  <a:moveTo>
                    <a:pt x="0" y="0"/>
                  </a:moveTo>
                  <a:lnTo>
                    <a:pt x="0" y="528"/>
                  </a:lnTo>
                  <a:lnTo>
                    <a:pt x="480" y="528"/>
                  </a:lnTo>
                </a:path>
              </a:pathLst>
            </a:custGeom>
            <a:noFill/>
            <a:ln w="38100" cap="flat" cmpd="sng">
              <a:solidFill>
                <a:srgbClr val="006699"/>
              </a:solidFill>
              <a:prstDash val="solid"/>
              <a:round/>
              <a:headEnd type="none" w="med" len="med"/>
              <a:tailEnd type="stealth" w="lg" len="lg"/>
            </a:ln>
          </p:spPr>
          <p:txBody>
            <a:bodyPr wrap="none" anchor="ctr"/>
            <a:lstStyle/>
            <a:p>
              <a:endParaRPr lang="en-US"/>
            </a:p>
          </p:txBody>
        </p:sp>
        <p:sp>
          <p:nvSpPr>
            <p:cNvPr id="40973" name="Oval 15"/>
            <p:cNvSpPr>
              <a:spLocks noChangeArrowheads="1"/>
            </p:cNvSpPr>
            <p:nvPr/>
          </p:nvSpPr>
          <p:spPr bwMode="auto">
            <a:xfrm>
              <a:off x="634" y="1494"/>
              <a:ext cx="172" cy="172"/>
            </a:xfrm>
            <a:prstGeom prst="ellipse">
              <a:avLst/>
            </a:prstGeom>
            <a:solidFill>
              <a:schemeClr val="bg1"/>
            </a:solidFill>
            <a:ln w="38100">
              <a:solidFill>
                <a:srgbClr val="006699"/>
              </a:solidFill>
              <a:round/>
              <a:headEnd/>
              <a:tailEnd/>
            </a:ln>
          </p:spPr>
          <p:txBody>
            <a:bodyPr wrap="none" anchor="ctr"/>
            <a:lstStyle/>
            <a:p>
              <a:pPr algn="ctr"/>
              <a:r>
                <a:rPr lang="en-US" sz="1600" b="1"/>
                <a:t>3</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74023"/>
                                        </p:tgtEl>
                                        <p:attrNameLst>
                                          <p:attrName>style.visibility</p:attrName>
                                        </p:attrNameLst>
                                      </p:cBhvr>
                                      <p:to>
                                        <p:strVal val="visible"/>
                                      </p:to>
                                    </p:set>
                                    <p:animEffect transition="in" filter="wipe(left)">
                                      <p:cBhvr>
                                        <p:cTn id="7" dur="500"/>
                                        <p:tgtEl>
                                          <p:spTgt spid="277402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Right)">
                                      <p:cBhvr>
                                        <p:cTn id="12" dur="10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774024"/>
                                        </p:tgtEl>
                                        <p:attrNameLst>
                                          <p:attrName>style.visibility</p:attrName>
                                        </p:attrNameLst>
                                      </p:cBhvr>
                                      <p:to>
                                        <p:strVal val="visible"/>
                                      </p:to>
                                    </p:set>
                                    <p:animEffect transition="in" filter="wipe(left)">
                                      <p:cBhvr>
                                        <p:cTn id="16" dur="500"/>
                                        <p:tgtEl>
                                          <p:spTgt spid="2774024"/>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strips(downRight)">
                                      <p:cBhvr>
                                        <p:cTn id="21" dur="1000"/>
                                        <p:tgtEl>
                                          <p:spTgt spid="3"/>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2774022"/>
                                        </p:tgtEl>
                                        <p:attrNameLst>
                                          <p:attrName>style.visibility</p:attrName>
                                        </p:attrNameLst>
                                      </p:cBhvr>
                                      <p:to>
                                        <p:strVal val="visible"/>
                                      </p:to>
                                    </p:set>
                                    <p:animEffect transition="in" filter="wipe(left)">
                                      <p:cBhvr>
                                        <p:cTn id="25" dur="1000"/>
                                        <p:tgtEl>
                                          <p:spTgt spid="2774022"/>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strips(downRight)">
                                      <p:cBhvr>
                                        <p:cTn id="30" dur="1000"/>
                                        <p:tgtEl>
                                          <p:spTgt spid="4"/>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2774025"/>
                                        </p:tgtEl>
                                        <p:attrNameLst>
                                          <p:attrName>style.visibility</p:attrName>
                                        </p:attrNameLst>
                                      </p:cBhvr>
                                      <p:to>
                                        <p:strVal val="visible"/>
                                      </p:to>
                                    </p:set>
                                    <p:animEffect transition="in" filter="wipe(left)">
                                      <p:cBhvr>
                                        <p:cTn id="34" dur="1000"/>
                                        <p:tgtEl>
                                          <p:spTgt spid="2774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4022" grpId="0"/>
      <p:bldP spid="2774023" grpId="0" animBg="1" autoUpdateAnimBg="0"/>
      <p:bldP spid="2774024" grpId="0"/>
      <p:bldP spid="27740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dn2.hubspot.net/hub/83405/file-16177995-jpg/images/leadership-development-and-training-new.jpg?t=1469807685315"/>
          <p:cNvPicPr>
            <a:picLocks noChangeAspect="1" noChangeArrowheads="1"/>
          </p:cNvPicPr>
          <p:nvPr/>
        </p:nvPicPr>
        <p:blipFill>
          <a:blip r:embed="rId3"/>
          <a:srcRect/>
          <a:stretch>
            <a:fillRect/>
          </a:stretch>
        </p:blipFill>
        <p:spPr bwMode="auto">
          <a:xfrm>
            <a:off x="235204" y="1752600"/>
            <a:ext cx="8945880" cy="4572000"/>
          </a:xfrm>
          <a:prstGeom prst="rect">
            <a:avLst/>
          </a:prstGeom>
          <a:noFill/>
        </p:spPr>
      </p:pic>
      <p:sp>
        <p:nvSpPr>
          <p:cNvPr id="30722" name="Rectangle 2"/>
          <p:cNvSpPr>
            <a:spLocks noGrp="1" noRot="1" noChangeArrowheads="1"/>
          </p:cNvSpPr>
          <p:nvPr>
            <p:ph type="title" idx="4294967295"/>
          </p:nvPr>
        </p:nvSpPr>
        <p:spPr>
          <a:xfrm>
            <a:off x="3286125" y="5135563"/>
            <a:ext cx="6086475" cy="884237"/>
          </a:xfrm>
        </p:spPr>
        <p:txBody>
          <a:bodyPr anchor="b">
            <a:normAutofit fontScale="90000"/>
          </a:bodyPr>
          <a:lstStyle/>
          <a:p>
            <a:pPr eaLnBrk="1" hangingPunct="1"/>
            <a:r>
              <a:rPr lang="en-US" sz="8300" b="1" dirty="0" smtClean="0">
                <a:solidFill>
                  <a:srgbClr val="C00000"/>
                </a:solidFill>
              </a:rPr>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0"/>
          </p:nvPr>
        </p:nvSpPr>
        <p:spPr>
          <a:noFill/>
        </p:spPr>
        <p:txBody>
          <a:bodyPr/>
          <a:lstStyle/>
          <a:p>
            <a:endParaRPr lang="en-US" smtClean="0">
              <a:latin typeface="Garamond" pitchFamily="18" charset="0"/>
            </a:endParaRPr>
          </a:p>
          <a:p>
            <a:endParaRPr lang="en-US" smtClean="0"/>
          </a:p>
        </p:txBody>
      </p:sp>
      <p:sp>
        <p:nvSpPr>
          <p:cNvPr id="23555" name="Rectangle 5"/>
          <p:cNvSpPr>
            <a:spLocks noGrp="1" noChangeArrowheads="1"/>
          </p:cNvSpPr>
          <p:nvPr>
            <p:ph type="title"/>
          </p:nvPr>
        </p:nvSpPr>
        <p:spPr/>
        <p:txBody>
          <a:bodyPr/>
          <a:lstStyle/>
          <a:p>
            <a:pPr eaLnBrk="1" hangingPunct="1"/>
            <a:r>
              <a:rPr lang="en-US" sz="4000" smtClean="0"/>
              <a:t>Develop Interview Questions</a:t>
            </a:r>
          </a:p>
        </p:txBody>
      </p:sp>
      <p:sp>
        <p:nvSpPr>
          <p:cNvPr id="23556" name="Rectangle 7"/>
          <p:cNvSpPr>
            <a:spLocks noGrp="1" noChangeArrowheads="1"/>
          </p:cNvSpPr>
          <p:nvPr>
            <p:ph type="body" sz="half" idx="1"/>
          </p:nvPr>
        </p:nvSpPr>
        <p:spPr/>
        <p:txBody>
          <a:bodyPr/>
          <a:lstStyle/>
          <a:p>
            <a:pPr eaLnBrk="1" hangingPunct="1"/>
            <a:r>
              <a:rPr lang="en-US" sz="2400" smtClean="0"/>
              <a:t>Review applications and résumés</a:t>
            </a:r>
          </a:p>
          <a:p>
            <a:pPr eaLnBrk="1" hangingPunct="1"/>
            <a:r>
              <a:rPr lang="en-US" sz="2400" smtClean="0"/>
              <a:t>Prepare a list of questions</a:t>
            </a:r>
          </a:p>
          <a:p>
            <a:pPr eaLnBrk="1" hangingPunct="1"/>
            <a:r>
              <a:rPr lang="en-US" sz="2400" smtClean="0"/>
              <a:t>Make sure questions relate to job qualifications</a:t>
            </a:r>
          </a:p>
          <a:p>
            <a:pPr eaLnBrk="1" hangingPunct="1"/>
            <a:r>
              <a:rPr lang="en-US" sz="2400" smtClean="0"/>
              <a:t>Create open-ended questions</a:t>
            </a:r>
          </a:p>
          <a:p>
            <a:pPr eaLnBrk="1" hangingPunct="1"/>
            <a:r>
              <a:rPr lang="en-US" sz="2400" smtClean="0"/>
              <a:t>Plan for easy follow-up</a:t>
            </a:r>
          </a:p>
        </p:txBody>
      </p:sp>
      <p:pic>
        <p:nvPicPr>
          <p:cNvPr id="23557" name="Picture 11"/>
          <p:cNvPicPr>
            <a:picLocks noGrp="1" noChangeAspect="1" noChangeArrowheads="1"/>
          </p:cNvPicPr>
          <p:nvPr>
            <p:ph sz="half" idx="2"/>
          </p:nvPr>
        </p:nvPicPr>
        <p:blipFill>
          <a:blip r:embed="rId3"/>
          <a:srcRect t="3969"/>
          <a:stretch>
            <a:fillRect/>
          </a:stretch>
        </p:blipFill>
        <p:spPr>
          <a:xfrm>
            <a:off x="4914900" y="2151063"/>
            <a:ext cx="3695700" cy="4002087"/>
          </a:xfrm>
          <a:ln>
            <a:solidFill>
              <a:schemeClr val="tx1"/>
            </a:solidFill>
          </a:ln>
        </p:spPr>
      </p:pic>
    </p:spTree>
    <p:extLst>
      <p:ext uri="{BB962C8B-B14F-4D97-AF65-F5344CB8AC3E}">
        <p14:creationId xmlns:p14="http://schemas.microsoft.com/office/powerpoint/2010/main" val="4277950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p:spPr>
        <p:txBody>
          <a:bodyPr/>
          <a:lstStyle/>
          <a:p>
            <a:endParaRPr lang="en-US" smtClean="0">
              <a:latin typeface="Garamond" pitchFamily="18" charset="0"/>
            </a:endParaRPr>
          </a:p>
          <a:p>
            <a:endParaRPr lang="en-US" smtClean="0"/>
          </a:p>
        </p:txBody>
      </p:sp>
      <p:sp>
        <p:nvSpPr>
          <p:cNvPr id="24579" name="Rectangle 7"/>
          <p:cNvSpPr>
            <a:spLocks noGrp="1" noChangeArrowheads="1"/>
          </p:cNvSpPr>
          <p:nvPr>
            <p:ph type="title"/>
          </p:nvPr>
        </p:nvSpPr>
        <p:spPr/>
        <p:txBody>
          <a:bodyPr/>
          <a:lstStyle/>
          <a:p>
            <a:pPr eaLnBrk="1" hangingPunct="1"/>
            <a:r>
              <a:rPr lang="en-US" smtClean="0"/>
              <a:t>Key Questions to Ask</a:t>
            </a:r>
          </a:p>
        </p:txBody>
      </p:sp>
      <p:sp>
        <p:nvSpPr>
          <p:cNvPr id="24580" name="Rectangle 11"/>
          <p:cNvSpPr>
            <a:spLocks noGrp="1" noChangeArrowheads="1"/>
          </p:cNvSpPr>
          <p:nvPr>
            <p:ph type="body" idx="1"/>
          </p:nvPr>
        </p:nvSpPr>
        <p:spPr/>
        <p:txBody>
          <a:bodyPr/>
          <a:lstStyle/>
          <a:p>
            <a:pPr eaLnBrk="1" hangingPunct="1"/>
            <a:r>
              <a:rPr lang="en-US" smtClean="0"/>
              <a:t>Specific duties?</a:t>
            </a:r>
          </a:p>
          <a:p>
            <a:pPr eaLnBrk="1" hangingPunct="1"/>
            <a:r>
              <a:rPr lang="en-US" smtClean="0"/>
              <a:t>Typical day?</a:t>
            </a:r>
          </a:p>
          <a:p>
            <a:pPr eaLnBrk="1" hangingPunct="1"/>
            <a:r>
              <a:rPr lang="en-US" smtClean="0"/>
              <a:t>Major accomplishments?</a:t>
            </a:r>
          </a:p>
          <a:p>
            <a:pPr eaLnBrk="1" hangingPunct="1"/>
            <a:r>
              <a:rPr lang="en-US" smtClean="0"/>
              <a:t>Teamwork experience?</a:t>
            </a:r>
          </a:p>
          <a:p>
            <a:pPr eaLnBrk="1" hangingPunct="1"/>
            <a:r>
              <a:rPr lang="en-US" smtClean="0"/>
              <a:t>Knowledge, skills and abilities?</a:t>
            </a:r>
          </a:p>
          <a:p>
            <a:pPr eaLnBrk="1" hangingPunct="1"/>
            <a:r>
              <a:rPr lang="en-US" smtClean="0"/>
              <a:t>Why leaving current job?</a:t>
            </a:r>
          </a:p>
          <a:p>
            <a:pPr eaLnBrk="1" hangingPunct="1"/>
            <a:r>
              <a:rPr lang="en-US" smtClean="0"/>
              <a:t>Salary expectations?</a:t>
            </a:r>
          </a:p>
        </p:txBody>
      </p:sp>
    </p:spTree>
    <p:extLst>
      <p:ext uri="{BB962C8B-B14F-4D97-AF65-F5344CB8AC3E}">
        <p14:creationId xmlns:p14="http://schemas.microsoft.com/office/powerpoint/2010/main" val="807254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0"/>
          </p:nvPr>
        </p:nvSpPr>
        <p:spPr>
          <a:noFill/>
        </p:spPr>
        <p:txBody>
          <a:bodyPr/>
          <a:lstStyle/>
          <a:p>
            <a:endParaRPr lang="en-US" smtClean="0">
              <a:latin typeface="Garamond" pitchFamily="18" charset="0"/>
            </a:endParaRPr>
          </a:p>
          <a:p>
            <a:endParaRPr lang="en-US" smtClean="0"/>
          </a:p>
        </p:txBody>
      </p:sp>
      <p:sp>
        <p:nvSpPr>
          <p:cNvPr id="25603" name="Rectangle 5"/>
          <p:cNvSpPr>
            <a:spLocks noGrp="1" noChangeArrowheads="1"/>
          </p:cNvSpPr>
          <p:nvPr>
            <p:ph type="title"/>
          </p:nvPr>
        </p:nvSpPr>
        <p:spPr/>
        <p:txBody>
          <a:bodyPr/>
          <a:lstStyle/>
          <a:p>
            <a:pPr eaLnBrk="1" hangingPunct="1"/>
            <a:r>
              <a:rPr lang="en-US" smtClean="0"/>
              <a:t>Conduct the Interview</a:t>
            </a:r>
          </a:p>
        </p:txBody>
      </p:sp>
      <p:sp>
        <p:nvSpPr>
          <p:cNvPr id="25604" name="Rectangle 7"/>
          <p:cNvSpPr>
            <a:spLocks noGrp="1" noChangeArrowheads="1"/>
          </p:cNvSpPr>
          <p:nvPr>
            <p:ph type="body" sz="half" idx="1"/>
          </p:nvPr>
        </p:nvSpPr>
        <p:spPr/>
        <p:txBody>
          <a:bodyPr>
            <a:normAutofit lnSpcReduction="10000"/>
          </a:bodyPr>
          <a:lstStyle/>
          <a:p>
            <a:pPr eaLnBrk="1" hangingPunct="1"/>
            <a:r>
              <a:rPr lang="en-US" sz="2400" dirty="0" smtClean="0"/>
              <a:t>Greet applicants</a:t>
            </a:r>
          </a:p>
          <a:p>
            <a:pPr eaLnBrk="1" hangingPunct="1"/>
            <a:r>
              <a:rPr lang="en-US" sz="2400" dirty="0" smtClean="0"/>
              <a:t>Introduce yourself and others on the selection committee</a:t>
            </a:r>
          </a:p>
          <a:p>
            <a:pPr eaLnBrk="1" hangingPunct="1"/>
            <a:r>
              <a:rPr lang="en-US" sz="2400" dirty="0" smtClean="0"/>
              <a:t>Talk about the job and the organization</a:t>
            </a:r>
          </a:p>
          <a:p>
            <a:r>
              <a:rPr lang="en-US" sz="2400" dirty="0" smtClean="0"/>
              <a:t>Focus on qualifications for the job</a:t>
            </a:r>
          </a:p>
          <a:p>
            <a:r>
              <a:rPr lang="en-US" sz="2400" dirty="0" smtClean="0"/>
              <a:t>Avoid stereotyping</a:t>
            </a:r>
          </a:p>
          <a:p>
            <a:r>
              <a:rPr lang="en-US" sz="2400" dirty="0" smtClean="0"/>
              <a:t>Allow silence</a:t>
            </a:r>
          </a:p>
          <a:p>
            <a:r>
              <a:rPr lang="en-US" sz="2400" dirty="0" smtClean="0"/>
              <a:t>Take notes</a:t>
            </a:r>
          </a:p>
        </p:txBody>
      </p:sp>
      <p:pic>
        <p:nvPicPr>
          <p:cNvPr id="25605" name="Picture 12"/>
          <p:cNvPicPr>
            <a:picLocks noGrp="1" noChangeAspect="1" noChangeArrowheads="1"/>
          </p:cNvPicPr>
          <p:nvPr>
            <p:ph sz="half" idx="2"/>
          </p:nvPr>
        </p:nvPicPr>
        <p:blipFill>
          <a:blip r:embed="rId3"/>
          <a:srcRect l="7216" t="2383" b="7697"/>
          <a:stretch>
            <a:fillRect/>
          </a:stretch>
        </p:blipFill>
        <p:spPr>
          <a:xfrm>
            <a:off x="4914900" y="2098675"/>
            <a:ext cx="3695700" cy="4106863"/>
          </a:xfrm>
          <a:noFill/>
          <a:ln>
            <a:solidFill>
              <a:schemeClr val="tx1"/>
            </a:solidFill>
          </a:ln>
        </p:spPr>
      </p:pic>
    </p:spTree>
    <p:extLst>
      <p:ext uri="{BB962C8B-B14F-4D97-AF65-F5344CB8AC3E}">
        <p14:creationId xmlns:p14="http://schemas.microsoft.com/office/powerpoint/2010/main" val="1722839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0"/>
          </p:nvPr>
        </p:nvSpPr>
        <p:spPr>
          <a:noFill/>
        </p:spPr>
        <p:txBody>
          <a:bodyPr/>
          <a:lstStyle/>
          <a:p>
            <a:endParaRPr lang="en-US" smtClean="0">
              <a:latin typeface="Garamond" pitchFamily="18" charset="0"/>
            </a:endParaRPr>
          </a:p>
          <a:p>
            <a:endParaRPr lang="en-US" smtClean="0"/>
          </a:p>
        </p:txBody>
      </p:sp>
      <p:sp>
        <p:nvSpPr>
          <p:cNvPr id="27651" name="Rectangle 5"/>
          <p:cNvSpPr>
            <a:spLocks noGrp="1" noChangeArrowheads="1"/>
          </p:cNvSpPr>
          <p:nvPr>
            <p:ph type="title"/>
          </p:nvPr>
        </p:nvSpPr>
        <p:spPr>
          <a:xfrm>
            <a:off x="1066800" y="-228600"/>
            <a:ext cx="7543800" cy="1143000"/>
          </a:xfrm>
        </p:spPr>
        <p:txBody>
          <a:bodyPr/>
          <a:lstStyle/>
          <a:p>
            <a:pPr eaLnBrk="1" hangingPunct="1"/>
            <a:r>
              <a:rPr lang="en-US" dirty="0" smtClean="0"/>
              <a:t>Interviewing Don’ts</a:t>
            </a:r>
          </a:p>
        </p:txBody>
      </p:sp>
      <p:sp>
        <p:nvSpPr>
          <p:cNvPr id="27652" name="Rectangle 7"/>
          <p:cNvSpPr>
            <a:spLocks noGrp="1" noChangeArrowheads="1"/>
          </p:cNvSpPr>
          <p:nvPr>
            <p:ph type="body" sz="half" idx="1"/>
          </p:nvPr>
        </p:nvSpPr>
        <p:spPr>
          <a:xfrm>
            <a:off x="1066800" y="609600"/>
            <a:ext cx="3695700" cy="4191000"/>
          </a:xfrm>
        </p:spPr>
        <p:txBody>
          <a:bodyPr>
            <a:noAutofit/>
          </a:bodyPr>
          <a:lstStyle/>
          <a:p>
            <a:pPr eaLnBrk="1" hangingPunct="1"/>
            <a:r>
              <a:rPr lang="en-US" sz="2400" dirty="0" smtClean="0"/>
              <a:t>Do not ask discriminatory questions</a:t>
            </a:r>
          </a:p>
          <a:p>
            <a:pPr eaLnBrk="1" hangingPunct="1"/>
            <a:r>
              <a:rPr lang="en-US" sz="2400" dirty="0" smtClean="0"/>
              <a:t>Do not ask personal questions</a:t>
            </a:r>
          </a:p>
          <a:p>
            <a:pPr eaLnBrk="1" hangingPunct="1"/>
            <a:r>
              <a:rPr lang="en-US" sz="2400" dirty="0" smtClean="0"/>
              <a:t>Do not allow superficial impressions to influence your decision</a:t>
            </a:r>
          </a:p>
          <a:p>
            <a:pPr eaLnBrk="1" hangingPunct="1"/>
            <a:r>
              <a:rPr lang="en-US" sz="2400" dirty="0" smtClean="0"/>
              <a:t>Avoid Questioning about:</a:t>
            </a:r>
          </a:p>
          <a:p>
            <a:pPr lvl="1"/>
            <a:r>
              <a:rPr lang="en-US" sz="1600" dirty="0" smtClean="0"/>
              <a:t>Age</a:t>
            </a:r>
          </a:p>
          <a:p>
            <a:pPr lvl="1"/>
            <a:r>
              <a:rPr lang="en-US" sz="1600" dirty="0" smtClean="0"/>
              <a:t>Citizenship</a:t>
            </a:r>
          </a:p>
          <a:p>
            <a:pPr lvl="1"/>
            <a:r>
              <a:rPr lang="en-US" sz="1600" dirty="0" smtClean="0"/>
              <a:t>Disabilities</a:t>
            </a:r>
          </a:p>
          <a:p>
            <a:pPr lvl="1"/>
            <a:r>
              <a:rPr lang="en-US" sz="1600" dirty="0" smtClean="0"/>
              <a:t>Marital status</a:t>
            </a:r>
          </a:p>
          <a:p>
            <a:pPr lvl="1"/>
            <a:r>
              <a:rPr lang="en-US" sz="1600" dirty="0" smtClean="0"/>
              <a:t>Military service</a:t>
            </a:r>
          </a:p>
          <a:p>
            <a:pPr lvl="1"/>
            <a:r>
              <a:rPr lang="en-US" sz="1600" dirty="0" smtClean="0"/>
              <a:t>Religion</a:t>
            </a:r>
          </a:p>
          <a:p>
            <a:pPr lvl="1"/>
            <a:r>
              <a:rPr lang="en-US" sz="1600" dirty="0" smtClean="0"/>
              <a:t>Non-professional affiliations</a:t>
            </a:r>
          </a:p>
          <a:p>
            <a:pPr lvl="1"/>
            <a:r>
              <a:rPr lang="en-US" sz="1600" dirty="0" smtClean="0"/>
              <a:t>Personal life such as spouse, children, or financial situation</a:t>
            </a:r>
          </a:p>
          <a:p>
            <a:pPr lvl="1"/>
            <a:r>
              <a:rPr lang="en-US" sz="1600" dirty="0" smtClean="0"/>
              <a:t>Arrest records</a:t>
            </a:r>
          </a:p>
          <a:p>
            <a:pPr lvl="1"/>
            <a:endParaRPr lang="en-US" sz="2400" dirty="0" smtClean="0"/>
          </a:p>
          <a:p>
            <a:pPr lvl="1"/>
            <a:endParaRPr lang="en-US" sz="2400" dirty="0" smtClean="0"/>
          </a:p>
        </p:txBody>
      </p:sp>
      <p:pic>
        <p:nvPicPr>
          <p:cNvPr id="27653" name="Picture 11"/>
          <p:cNvPicPr>
            <a:picLocks noGrp="1" noChangeAspect="1" noChangeArrowheads="1"/>
          </p:cNvPicPr>
          <p:nvPr>
            <p:ph sz="half" idx="2"/>
          </p:nvPr>
        </p:nvPicPr>
        <p:blipFill>
          <a:blip r:embed="rId3"/>
          <a:srcRect/>
          <a:stretch>
            <a:fillRect/>
          </a:stretch>
        </p:blipFill>
        <p:spPr>
          <a:xfrm>
            <a:off x="5191125" y="2057400"/>
            <a:ext cx="3143250" cy="4191000"/>
          </a:xfrm>
          <a:ln>
            <a:solidFill>
              <a:schemeClr val="tx1"/>
            </a:solidFill>
          </a:ln>
        </p:spPr>
      </p:pic>
    </p:spTree>
    <p:extLst>
      <p:ext uri="{BB962C8B-B14F-4D97-AF65-F5344CB8AC3E}">
        <p14:creationId xmlns:p14="http://schemas.microsoft.com/office/powerpoint/2010/main" val="3412113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0"/>
          </p:nvPr>
        </p:nvSpPr>
        <p:spPr>
          <a:noFill/>
        </p:spPr>
        <p:txBody>
          <a:bodyPr/>
          <a:lstStyle/>
          <a:p>
            <a:endParaRPr lang="en-US" smtClean="0">
              <a:latin typeface="Garamond" pitchFamily="18" charset="0"/>
            </a:endParaRPr>
          </a:p>
          <a:p>
            <a:endParaRPr lang="en-US" smtClean="0"/>
          </a:p>
        </p:txBody>
      </p:sp>
      <p:sp>
        <p:nvSpPr>
          <p:cNvPr id="30723" name="Rectangle 5"/>
          <p:cNvSpPr>
            <a:spLocks noGrp="1" noChangeArrowheads="1"/>
          </p:cNvSpPr>
          <p:nvPr>
            <p:ph type="title"/>
          </p:nvPr>
        </p:nvSpPr>
        <p:spPr/>
        <p:txBody>
          <a:bodyPr/>
          <a:lstStyle/>
          <a:p>
            <a:pPr eaLnBrk="1" hangingPunct="1"/>
            <a:r>
              <a:rPr lang="en-US" smtClean="0"/>
              <a:t>Conclude the Interview</a:t>
            </a:r>
          </a:p>
        </p:txBody>
      </p:sp>
      <p:sp>
        <p:nvSpPr>
          <p:cNvPr id="30724" name="Rectangle 9"/>
          <p:cNvSpPr>
            <a:spLocks noGrp="1" noChangeArrowheads="1"/>
          </p:cNvSpPr>
          <p:nvPr>
            <p:ph type="body" sz="half" idx="1"/>
          </p:nvPr>
        </p:nvSpPr>
        <p:spPr/>
        <p:txBody>
          <a:bodyPr>
            <a:normAutofit lnSpcReduction="10000"/>
          </a:bodyPr>
          <a:lstStyle/>
          <a:p>
            <a:pPr eaLnBrk="1" hangingPunct="1"/>
            <a:r>
              <a:rPr lang="en-US" sz="2400" smtClean="0"/>
              <a:t>Ask for additional questions</a:t>
            </a:r>
          </a:p>
          <a:p>
            <a:pPr eaLnBrk="1" hangingPunct="1"/>
            <a:r>
              <a:rPr lang="en-US" sz="2400" smtClean="0"/>
              <a:t>Explain notification procedure</a:t>
            </a:r>
          </a:p>
          <a:p>
            <a:pPr eaLnBrk="1" hangingPunct="1"/>
            <a:r>
              <a:rPr lang="en-US" sz="2400" smtClean="0"/>
              <a:t>Give an expected start date for the job</a:t>
            </a:r>
          </a:p>
          <a:p>
            <a:pPr eaLnBrk="1" hangingPunct="1"/>
            <a:r>
              <a:rPr lang="en-US" sz="2400" smtClean="0"/>
              <a:t>Describe the next steps</a:t>
            </a:r>
          </a:p>
          <a:p>
            <a:pPr eaLnBrk="1" hangingPunct="1"/>
            <a:r>
              <a:rPr lang="en-US" sz="2400" smtClean="0"/>
              <a:t>Thank candidates for coming</a:t>
            </a:r>
          </a:p>
          <a:p>
            <a:pPr eaLnBrk="1" hangingPunct="1"/>
            <a:r>
              <a:rPr lang="en-US" sz="2400" smtClean="0"/>
              <a:t>Escort them to main reception area</a:t>
            </a:r>
          </a:p>
        </p:txBody>
      </p:sp>
      <p:pic>
        <p:nvPicPr>
          <p:cNvPr id="30725" name="Picture 15"/>
          <p:cNvPicPr>
            <a:picLocks noGrp="1" noChangeAspect="1" noChangeArrowheads="1"/>
          </p:cNvPicPr>
          <p:nvPr>
            <p:ph sz="half" idx="2"/>
          </p:nvPr>
        </p:nvPicPr>
        <p:blipFill>
          <a:blip r:embed="rId3"/>
          <a:srcRect b="4166"/>
          <a:stretch>
            <a:fillRect/>
          </a:stretch>
        </p:blipFill>
        <p:spPr>
          <a:xfrm>
            <a:off x="5062538" y="2057400"/>
            <a:ext cx="3398837" cy="4191000"/>
          </a:xfrm>
          <a:noFill/>
          <a:ln>
            <a:solidFill>
              <a:schemeClr val="tx1"/>
            </a:solidFill>
          </a:ln>
        </p:spPr>
      </p:pic>
    </p:spTree>
    <p:extLst>
      <p:ext uri="{BB962C8B-B14F-4D97-AF65-F5344CB8AC3E}">
        <p14:creationId xmlns:p14="http://schemas.microsoft.com/office/powerpoint/2010/main" val="4045843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0"/>
          </p:nvPr>
        </p:nvSpPr>
        <p:spPr>
          <a:noFill/>
        </p:spPr>
        <p:txBody>
          <a:bodyPr/>
          <a:lstStyle/>
          <a:p>
            <a:endParaRPr lang="en-US" smtClean="0">
              <a:latin typeface="Garamond" pitchFamily="18" charset="0"/>
            </a:endParaRPr>
          </a:p>
          <a:p>
            <a:endParaRPr lang="en-US" smtClean="0"/>
          </a:p>
        </p:txBody>
      </p:sp>
      <p:sp>
        <p:nvSpPr>
          <p:cNvPr id="31747" name="Rectangle 5"/>
          <p:cNvSpPr>
            <a:spLocks noGrp="1" noChangeArrowheads="1"/>
          </p:cNvSpPr>
          <p:nvPr>
            <p:ph type="title"/>
          </p:nvPr>
        </p:nvSpPr>
        <p:spPr/>
        <p:txBody>
          <a:bodyPr/>
          <a:lstStyle/>
          <a:p>
            <a:pPr eaLnBrk="1" hangingPunct="1"/>
            <a:r>
              <a:rPr lang="en-US" smtClean="0"/>
              <a:t>Review Your Notes</a:t>
            </a:r>
          </a:p>
        </p:txBody>
      </p:sp>
      <p:sp>
        <p:nvSpPr>
          <p:cNvPr id="31748" name="Rectangle 7"/>
          <p:cNvSpPr>
            <a:spLocks noGrp="1" noChangeArrowheads="1"/>
          </p:cNvSpPr>
          <p:nvPr>
            <p:ph type="body" idx="1"/>
          </p:nvPr>
        </p:nvSpPr>
        <p:spPr/>
        <p:txBody>
          <a:bodyPr/>
          <a:lstStyle/>
          <a:p>
            <a:pPr eaLnBrk="1" hangingPunct="1"/>
            <a:r>
              <a:rPr lang="en-US" smtClean="0"/>
              <a:t>Notes should be factual</a:t>
            </a:r>
          </a:p>
          <a:p>
            <a:pPr eaLnBrk="1" hangingPunct="1"/>
            <a:r>
              <a:rPr lang="en-US" smtClean="0"/>
              <a:t>Avoid any opinions or personal biases</a:t>
            </a:r>
          </a:p>
          <a:p>
            <a:pPr eaLnBrk="1" hangingPunct="1"/>
            <a:r>
              <a:rPr lang="en-US" smtClean="0"/>
              <a:t>Include job-related information only</a:t>
            </a:r>
          </a:p>
          <a:p>
            <a:pPr eaLnBrk="1" hangingPunct="1"/>
            <a:r>
              <a:rPr lang="en-US" smtClean="0"/>
              <a:t>Keep notes on file for at least 1 year</a:t>
            </a:r>
          </a:p>
        </p:txBody>
      </p:sp>
    </p:spTree>
    <p:extLst>
      <p:ext uri="{BB962C8B-B14F-4D97-AF65-F5344CB8AC3E}">
        <p14:creationId xmlns:p14="http://schemas.microsoft.com/office/powerpoint/2010/main" val="2153718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2575</Words>
  <Application>Microsoft Office PowerPoint</Application>
  <PresentationFormat>On-screen Show (4:3)</PresentationFormat>
  <Paragraphs>365</Paragraphs>
  <Slides>38</Slides>
  <Notes>17</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Interview Preparation, Interviewing and Legal Considerations</vt:lpstr>
      <vt:lpstr>Why Interviews Are Important</vt:lpstr>
      <vt:lpstr>Types of Interviews</vt:lpstr>
      <vt:lpstr>Develop Interview Questions</vt:lpstr>
      <vt:lpstr>Key Questions to Ask</vt:lpstr>
      <vt:lpstr>Conduct the Interview</vt:lpstr>
      <vt:lpstr>Interviewing Don’ts</vt:lpstr>
      <vt:lpstr>Conclude the Interview</vt:lpstr>
      <vt:lpstr>Review Your Notes</vt:lpstr>
      <vt:lpstr>Key Points to Remember</vt:lpstr>
      <vt:lpstr>Civil Rights Act 1964</vt:lpstr>
      <vt:lpstr>Equal Pay Act of 1963</vt:lpstr>
      <vt:lpstr>Age Discrimination in Employment Act of 1967</vt:lpstr>
      <vt:lpstr>Pregnancy Discrimination Act of 1978</vt:lpstr>
      <vt:lpstr>Drug-Free Workplace Act of 1988</vt:lpstr>
      <vt:lpstr>PowerPoint Presentation</vt:lpstr>
      <vt:lpstr>The Training Process</vt:lpstr>
      <vt:lpstr>Five-step Training &amp; Development Process</vt:lpstr>
      <vt:lpstr>Stages of Training Programs</vt:lpstr>
      <vt:lpstr>PowerPoint Presentation</vt:lpstr>
      <vt:lpstr>Analyzing Training Needs</vt:lpstr>
      <vt:lpstr>Analyzing Training Needs</vt:lpstr>
      <vt:lpstr>Performance Analysis: Assessing Current Employees’ Training Needs</vt:lpstr>
      <vt:lpstr>Training Methods</vt:lpstr>
      <vt:lpstr>On-the-job Training</vt:lpstr>
      <vt:lpstr>Programmed Learning</vt:lpstr>
      <vt:lpstr>Distance &amp; Internet-Based Training</vt:lpstr>
      <vt:lpstr>PowerPoint Presentation</vt:lpstr>
      <vt:lpstr>PowerPoint Presentation</vt:lpstr>
      <vt:lpstr>Managerial On-the-Job Training</vt:lpstr>
      <vt:lpstr>Job Rotation</vt:lpstr>
      <vt:lpstr>Management Game</vt:lpstr>
      <vt:lpstr>Behaviour Modeling</vt:lpstr>
      <vt:lpstr>Organizational Change</vt:lpstr>
      <vt:lpstr>Managing Organizational  Change Programs</vt:lpstr>
      <vt:lpstr>Managing Organizational Change and Development</vt:lpstr>
      <vt:lpstr>Managing Organizational Change and Development</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Saqib</dc:creator>
  <cp:lastModifiedBy>Saqib Rehman</cp:lastModifiedBy>
  <cp:revision>44</cp:revision>
  <dcterms:created xsi:type="dcterms:W3CDTF">2006-08-16T00:00:00Z</dcterms:created>
  <dcterms:modified xsi:type="dcterms:W3CDTF">2018-09-13T03:48:24Z</dcterms:modified>
</cp:coreProperties>
</file>